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8"/>
  </p:notesMasterIdLst>
  <p:sldIdLst>
    <p:sldId id="256" r:id="rId2"/>
    <p:sldId id="318" r:id="rId3"/>
    <p:sldId id="259" r:id="rId4"/>
    <p:sldId id="322" r:id="rId5"/>
    <p:sldId id="299" r:id="rId6"/>
    <p:sldId id="260"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20" r:id="rId26"/>
    <p:sldId id="321" r:id="rId27"/>
  </p:sldIdLst>
  <p:sldSz cx="9144000" cy="5143500" type="screen16x9"/>
  <p:notesSz cx="6858000" cy="9144000"/>
  <p:embeddedFontLst>
    <p:embeddedFont>
      <p:font typeface="Exo 2" panose="020B0604020202020204" charset="0"/>
      <p:regular r:id="rId29"/>
      <p:bold r:id="rId30"/>
      <p:italic r:id="rId31"/>
      <p:boldItalic r:id="rId32"/>
    </p:embeddedFont>
    <p:embeddedFont>
      <p:font typeface="Fira Sans Extra Condensed" panose="020B0604020202020204" charset="0"/>
      <p:regular r:id="rId33"/>
      <p:bold r:id="rId34"/>
      <p:italic r:id="rId35"/>
      <p:boldItalic r:id="rId36"/>
    </p:embeddedFont>
    <p:embeddedFont>
      <p:font typeface="Roboto Condensed"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1C4E0-B4F0-48FA-8652-2762BF3AEEEF}" v="6" dt="2021-08-01T18:28:37.004"/>
  </p1510:revLst>
</p1510:revInfo>
</file>

<file path=ppt/tableStyles.xml><?xml version="1.0" encoding="utf-8"?>
<a:tblStyleLst xmlns:a="http://schemas.openxmlformats.org/drawingml/2006/main" def="{C5B6B79A-4474-4072-AB01-C51AE91FD689}">
  <a:tblStyle styleId="{C5B6B79A-4474-4072-AB01-C51AE91FD6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50"/>
    <p:restoredTop sz="81262" autoAdjust="0"/>
  </p:normalViewPr>
  <p:slideViewPr>
    <p:cSldViewPr snapToGrid="0" snapToObjects="1">
      <p:cViewPr varScale="1">
        <p:scale>
          <a:sx n="95" d="100"/>
          <a:sy n="95" d="100"/>
        </p:scale>
        <p:origin x="4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il Wajidali Ansari" userId="11c0cc36-865d-43ae-92a7-71594fd6149a" providerId="ADAL" clId="{C471C4E0-B4F0-48FA-8652-2762BF3AEEEF}"/>
    <pc:docChg chg="undo custSel addSld delSld modSld">
      <pc:chgData name="Rahil Wajidali Ansari" userId="11c0cc36-865d-43ae-92a7-71594fd6149a" providerId="ADAL" clId="{C471C4E0-B4F0-48FA-8652-2762BF3AEEEF}" dt="2021-08-01T18:29:04.099" v="896" actId="1076"/>
      <pc:docMkLst>
        <pc:docMk/>
      </pc:docMkLst>
      <pc:sldChg chg="modSp mod">
        <pc:chgData name="Rahil Wajidali Ansari" userId="11c0cc36-865d-43ae-92a7-71594fd6149a" providerId="ADAL" clId="{C471C4E0-B4F0-48FA-8652-2762BF3AEEEF}" dt="2021-08-01T18:15:11.414" v="850" actId="20577"/>
        <pc:sldMkLst>
          <pc:docMk/>
          <pc:sldMk cId="0" sldId="259"/>
        </pc:sldMkLst>
        <pc:spChg chg="mod">
          <ac:chgData name="Rahil Wajidali Ansari" userId="11c0cc36-865d-43ae-92a7-71594fd6149a" providerId="ADAL" clId="{C471C4E0-B4F0-48FA-8652-2762BF3AEEEF}" dt="2021-08-01T18:00:46.619" v="725" actId="1076"/>
          <ac:spMkLst>
            <pc:docMk/>
            <pc:sldMk cId="0" sldId="259"/>
            <ac:spMk id="191" creationId="{00000000-0000-0000-0000-000000000000}"/>
          </ac:spMkLst>
        </pc:spChg>
        <pc:spChg chg="mod">
          <ac:chgData name="Rahil Wajidali Ansari" userId="11c0cc36-865d-43ae-92a7-71594fd6149a" providerId="ADAL" clId="{C471C4E0-B4F0-48FA-8652-2762BF3AEEEF}" dt="2021-08-01T18:15:11.414" v="850" actId="20577"/>
          <ac:spMkLst>
            <pc:docMk/>
            <pc:sldMk cId="0" sldId="259"/>
            <ac:spMk id="193" creationId="{00000000-0000-0000-0000-000000000000}"/>
          </ac:spMkLst>
        </pc:spChg>
      </pc:sldChg>
      <pc:sldChg chg="addSp delSp modSp mod">
        <pc:chgData name="Rahil Wajidali Ansari" userId="11c0cc36-865d-43ae-92a7-71594fd6149a" providerId="ADAL" clId="{C471C4E0-B4F0-48FA-8652-2762BF3AEEEF}" dt="2021-08-01T18:29:04.099" v="896" actId="1076"/>
        <pc:sldMkLst>
          <pc:docMk/>
          <pc:sldMk cId="2470602441" sldId="299"/>
        </pc:sldMkLst>
        <pc:spChg chg="add del mod">
          <ac:chgData name="Rahil Wajidali Ansari" userId="11c0cc36-865d-43ae-92a7-71594fd6149a" providerId="ADAL" clId="{C471C4E0-B4F0-48FA-8652-2762BF3AEEEF}" dt="2021-08-01T18:28:34.100" v="872" actId="478"/>
          <ac:spMkLst>
            <pc:docMk/>
            <pc:sldMk cId="2470602441" sldId="299"/>
            <ac:spMk id="2" creationId="{EF6A7B22-0F62-4324-B12D-B228D71D4AFE}"/>
          </ac:spMkLst>
        </pc:spChg>
        <pc:spChg chg="add mod">
          <ac:chgData name="Rahil Wajidali Ansari" userId="11c0cc36-865d-43ae-92a7-71594fd6149a" providerId="ADAL" clId="{C471C4E0-B4F0-48FA-8652-2762BF3AEEEF}" dt="2021-08-01T18:29:04.099" v="896" actId="1076"/>
          <ac:spMkLst>
            <pc:docMk/>
            <pc:sldMk cId="2470602441" sldId="299"/>
            <ac:spMk id="10" creationId="{80741E73-92FB-4EE4-B1AE-28682EFD79AB}"/>
          </ac:spMkLst>
        </pc:spChg>
      </pc:sldChg>
      <pc:sldChg chg="modSp mod">
        <pc:chgData name="Rahil Wajidali Ansari" userId="11c0cc36-865d-43ae-92a7-71594fd6149a" providerId="ADAL" clId="{C471C4E0-B4F0-48FA-8652-2762BF3AEEEF}" dt="2021-08-01T15:56:03.045" v="0" actId="207"/>
        <pc:sldMkLst>
          <pc:docMk/>
          <pc:sldMk cId="502398052" sldId="318"/>
        </pc:sldMkLst>
        <pc:spChg chg="mod">
          <ac:chgData name="Rahil Wajidali Ansari" userId="11c0cc36-865d-43ae-92a7-71594fd6149a" providerId="ADAL" clId="{C471C4E0-B4F0-48FA-8652-2762BF3AEEEF}" dt="2021-08-01T15:56:03.045" v="0" actId="207"/>
          <ac:spMkLst>
            <pc:docMk/>
            <pc:sldMk cId="502398052" sldId="318"/>
            <ac:spMk id="2" creationId="{E374B6BB-6756-4E69-8FB0-EB13CA9DACC4}"/>
          </ac:spMkLst>
        </pc:spChg>
      </pc:sldChg>
      <pc:sldChg chg="addSp delSp modSp add del mod">
        <pc:chgData name="Rahil Wajidali Ansari" userId="11c0cc36-865d-43ae-92a7-71594fd6149a" providerId="ADAL" clId="{C471C4E0-B4F0-48FA-8652-2762BF3AEEEF}" dt="2021-08-01T18:27:31.325" v="855" actId="47"/>
        <pc:sldMkLst>
          <pc:docMk/>
          <pc:sldMk cId="4131009952" sldId="319"/>
        </pc:sldMkLst>
        <pc:spChg chg="del">
          <ac:chgData name="Rahil Wajidali Ansari" userId="11c0cc36-865d-43ae-92a7-71594fd6149a" providerId="ADAL" clId="{C471C4E0-B4F0-48FA-8652-2762BF3AEEEF}" dt="2021-08-01T18:02:04.351" v="763" actId="478"/>
          <ac:spMkLst>
            <pc:docMk/>
            <pc:sldMk cId="4131009952" sldId="319"/>
            <ac:spMk id="2" creationId="{FC6ED838-585B-4E97-9C4E-D16C76B053D7}"/>
          </ac:spMkLst>
        </pc:spChg>
        <pc:spChg chg="mod">
          <ac:chgData name="Rahil Wajidali Ansari" userId="11c0cc36-865d-43ae-92a7-71594fd6149a" providerId="ADAL" clId="{C471C4E0-B4F0-48FA-8652-2762BF3AEEEF}" dt="2021-08-01T18:27:17.615" v="854"/>
          <ac:spMkLst>
            <pc:docMk/>
            <pc:sldMk cId="4131009952" sldId="319"/>
            <ac:spMk id="4" creationId="{4A277665-10B4-491F-BB2C-84E132161510}"/>
          </ac:spMkLst>
        </pc:spChg>
        <pc:spChg chg="add del mod">
          <ac:chgData name="Rahil Wajidali Ansari" userId="11c0cc36-865d-43ae-92a7-71594fd6149a" providerId="ADAL" clId="{C471C4E0-B4F0-48FA-8652-2762BF3AEEEF}" dt="2021-08-01T18:02:30.503" v="798" actId="478"/>
          <ac:spMkLst>
            <pc:docMk/>
            <pc:sldMk cId="4131009952" sldId="319"/>
            <ac:spMk id="5" creationId="{15432616-25A3-4C82-A341-4F8C6EEA1F22}"/>
          </ac:spMkLst>
        </pc:spChg>
        <pc:spChg chg="add mod">
          <ac:chgData name="Rahil Wajidali Ansari" userId="11c0cc36-865d-43ae-92a7-71594fd6149a" providerId="ADAL" clId="{C471C4E0-B4F0-48FA-8652-2762BF3AEEEF}" dt="2021-08-01T18:27:07.861" v="851" actId="21"/>
          <ac:spMkLst>
            <pc:docMk/>
            <pc:sldMk cId="4131009952" sldId="319"/>
            <ac:spMk id="6" creationId="{8051E70C-9992-4AA7-9375-EE7DB7BFD3C9}"/>
          </ac:spMkLst>
        </pc:spChg>
      </pc:sldChg>
      <pc:sldChg chg="addSp delSp modSp new mod">
        <pc:chgData name="Rahil Wajidali Ansari" userId="11c0cc36-865d-43ae-92a7-71594fd6149a" providerId="ADAL" clId="{C471C4E0-B4F0-48FA-8652-2762BF3AEEEF}" dt="2021-08-01T18:01:11.344" v="761" actId="20577"/>
        <pc:sldMkLst>
          <pc:docMk/>
          <pc:sldMk cId="3629056136" sldId="322"/>
        </pc:sldMkLst>
        <pc:spChg chg="mod">
          <ac:chgData name="Rahil Wajidali Ansari" userId="11c0cc36-865d-43ae-92a7-71594fd6149a" providerId="ADAL" clId="{C471C4E0-B4F0-48FA-8652-2762BF3AEEEF}" dt="2021-08-01T17:54:05.596" v="723" actId="1076"/>
          <ac:spMkLst>
            <pc:docMk/>
            <pc:sldMk cId="3629056136" sldId="322"/>
            <ac:spMk id="2" creationId="{15665E5E-70AA-49D7-A139-CFBFE4E2270D}"/>
          </ac:spMkLst>
        </pc:spChg>
        <pc:spChg chg="del">
          <ac:chgData name="Rahil Wajidali Ansari" userId="11c0cc36-865d-43ae-92a7-71594fd6149a" providerId="ADAL" clId="{C471C4E0-B4F0-48FA-8652-2762BF3AEEEF}" dt="2021-08-01T16:09:39.848" v="69" actId="478"/>
          <ac:spMkLst>
            <pc:docMk/>
            <pc:sldMk cId="3629056136" sldId="322"/>
            <ac:spMk id="3" creationId="{5FBDC4A6-55D8-485A-954B-9E86E6D268EC}"/>
          </ac:spMkLst>
        </pc:spChg>
        <pc:spChg chg="del mod">
          <ac:chgData name="Rahil Wajidali Ansari" userId="11c0cc36-865d-43ae-92a7-71594fd6149a" providerId="ADAL" clId="{C471C4E0-B4F0-48FA-8652-2762BF3AEEEF}" dt="2021-08-01T17:53:33.408" v="717" actId="478"/>
          <ac:spMkLst>
            <pc:docMk/>
            <pc:sldMk cId="3629056136" sldId="322"/>
            <ac:spMk id="4" creationId="{FCFB4EBE-509E-4E61-B38E-B3D98A0CD506}"/>
          </ac:spMkLst>
        </pc:spChg>
        <pc:spChg chg="add mod">
          <ac:chgData name="Rahil Wajidali Ansari" userId="11c0cc36-865d-43ae-92a7-71594fd6149a" providerId="ADAL" clId="{C471C4E0-B4F0-48FA-8652-2762BF3AEEEF}" dt="2021-08-01T18:01:11.344" v="761" actId="20577"/>
          <ac:spMkLst>
            <pc:docMk/>
            <pc:sldMk cId="3629056136" sldId="322"/>
            <ac:spMk id="10" creationId="{3292EFED-01BA-4270-B915-0661D1DDBEDB}"/>
          </ac:spMkLst>
        </pc:spChg>
        <pc:picChg chg="add del mod">
          <ac:chgData name="Rahil Wajidali Ansari" userId="11c0cc36-865d-43ae-92a7-71594fd6149a" providerId="ADAL" clId="{C471C4E0-B4F0-48FA-8652-2762BF3AEEEF}" dt="2021-08-01T17:52:45.743" v="711" actId="478"/>
          <ac:picMkLst>
            <pc:docMk/>
            <pc:sldMk cId="3629056136" sldId="322"/>
            <ac:picMk id="6" creationId="{1E9B63FA-4186-4FF4-8784-A78A2B38AD79}"/>
          </ac:picMkLst>
        </pc:picChg>
        <pc:picChg chg="add mod">
          <ac:chgData name="Rahil Wajidali Ansari" userId="11c0cc36-865d-43ae-92a7-71594fd6149a" providerId="ADAL" clId="{C471C4E0-B4F0-48FA-8652-2762BF3AEEEF}" dt="2021-08-01T17:53:51.346" v="721" actId="1076"/>
          <ac:picMkLst>
            <pc:docMk/>
            <pc:sldMk cId="3629056136" sldId="322"/>
            <ac:picMk id="8" creationId="{7D4A574E-E3BB-439A-8FD8-9026A3CB13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680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02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745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222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7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861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2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56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994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42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01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521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splitting of training model will help in effective mapping of inputs to output. The next step is to import count vectorizer that will help us convert review into vector/ sentiment analyzer. and this will make any kind of machine learning algorithm work smoothly. Vectorization is carried out after text cleaning in the NLP pipeline. Next is to import logistic regression, Since the goal of this project is to determine the optimum technique to analyze sentiments, we will first begin with importing </a:t>
            </a:r>
            <a:r>
              <a:rPr lang="en-US" dirty="0" err="1"/>
              <a:t>logisticregression</a:t>
            </a:r>
            <a:r>
              <a:rPr lang="en-US" dirty="0"/>
              <a:t> under which accuracy score in imported. The regression is made to iterate a 1000 times to ensure that model reaches convergence. After this step run the code that helps us in </a:t>
            </a:r>
            <a:r>
              <a:rPr lang="en-US" dirty="0" err="1"/>
              <a:t>predcting</a:t>
            </a:r>
            <a:r>
              <a:rPr lang="en-US" dirty="0"/>
              <a:t> the value of Y  comparing the accuracy in  the test dataset. In this case we have 91 percent accuracy. Hence, Logistic model does a good job for analyzing the sentiment of reviews as it has an impressive accuracy of 91 percent</a:t>
            </a:r>
            <a:endParaRPr dirty="0"/>
          </a:p>
        </p:txBody>
      </p:sp>
    </p:spTree>
    <p:extLst>
      <p:ext uri="{BB962C8B-B14F-4D97-AF65-F5344CB8AC3E}">
        <p14:creationId xmlns:p14="http://schemas.microsoft.com/office/powerpoint/2010/main" val="1386133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We now move to analyzing the review sentiments using the VADER library. The first step is to source a list of positive and negative words usually used in the review.  The second step is to follow the NLP pipeline by performing tokenization, stemming and text cleaning that eliminates stop words for a cleaner dataset. After this process we used the function Sentiment </a:t>
            </a:r>
            <a:r>
              <a:rPr lang="en-US" dirty="0" err="1"/>
              <a:t>IntensityAnalyzer</a:t>
            </a:r>
            <a:r>
              <a:rPr lang="en-US" dirty="0"/>
              <a:t> to get the polarity . We created a new variable that stores the score called results. The next step is to Convert the results series to a </a:t>
            </a:r>
            <a:r>
              <a:rPr lang="en-US" dirty="0" err="1"/>
              <a:t>dataframe</a:t>
            </a:r>
            <a:r>
              <a:rPr lang="en-US" dirty="0"/>
              <a:t> so that the compound polarity score could be used to check whether review is positive or negative but it is also necessary to remember that compound column has no null values and number of compound scores is equivalent to number of reviews. Introducing a </a:t>
            </a:r>
            <a:r>
              <a:rPr lang="en-US" dirty="0" err="1"/>
              <a:t>vader</a:t>
            </a:r>
            <a:r>
              <a:rPr lang="en-US" dirty="0"/>
              <a:t> sentiment column to hotel </a:t>
            </a:r>
            <a:r>
              <a:rPr lang="en-US" dirty="0" err="1"/>
              <a:t>dataframe</a:t>
            </a:r>
            <a:r>
              <a:rPr lang="en-US" dirty="0"/>
              <a:t> again to classify the type of the </a:t>
            </a:r>
            <a:r>
              <a:rPr lang="en-US" dirty="0" err="1"/>
              <a:t>review.If</a:t>
            </a:r>
            <a:r>
              <a:rPr lang="en-US" dirty="0"/>
              <a:t> compound score of hotel is above 0 then its a </a:t>
            </a:r>
            <a:r>
              <a:rPr lang="en-US" dirty="0" err="1"/>
              <a:t>positve</a:t>
            </a:r>
            <a:r>
              <a:rPr lang="en-US" dirty="0"/>
              <a:t> </a:t>
            </a:r>
            <a:r>
              <a:rPr lang="en-US" dirty="0" err="1"/>
              <a:t>reveiw</a:t>
            </a:r>
            <a:r>
              <a:rPr lang="en-US" dirty="0"/>
              <a:t> and 1 is assigned to </a:t>
            </a:r>
            <a:r>
              <a:rPr lang="en-US" dirty="0" err="1"/>
              <a:t>vader_sentiment</a:t>
            </a:r>
            <a:r>
              <a:rPr lang="en-US" dirty="0"/>
              <a:t> column and If the compound score of hotel is below 0 then its a </a:t>
            </a:r>
            <a:r>
              <a:rPr lang="en-US" dirty="0" err="1"/>
              <a:t>positve</a:t>
            </a:r>
            <a:r>
              <a:rPr lang="en-US" dirty="0"/>
              <a:t> </a:t>
            </a:r>
            <a:r>
              <a:rPr lang="en-US" dirty="0" err="1"/>
              <a:t>reveiw</a:t>
            </a:r>
            <a:r>
              <a:rPr lang="en-US" dirty="0"/>
              <a:t> and 0 is assigned using the if-else condition statement and then checking accuracy. In this case it is 68 percent</a:t>
            </a:r>
          </a:p>
          <a:p>
            <a:pPr rtl="0"/>
            <a:endParaRPr lang="en-US" dirty="0"/>
          </a:p>
          <a:p>
            <a:pPr marL="158750" indent="0">
              <a:buNone/>
            </a:pPr>
            <a:endParaRPr lang="en-US" dirty="0">
              <a:effectLst/>
            </a:endParaRPr>
          </a:p>
          <a:p>
            <a:endParaRPr lang="en-US" dirty="0"/>
          </a:p>
        </p:txBody>
      </p:sp>
    </p:spTree>
    <p:extLst>
      <p:ext uri="{BB962C8B-B14F-4D97-AF65-F5344CB8AC3E}">
        <p14:creationId xmlns:p14="http://schemas.microsoft.com/office/powerpoint/2010/main" val="151697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t can be seen that accuracy of the results from Vader sentiment analyzer are 68.46 % which is lower in </a:t>
            </a:r>
            <a:r>
              <a:rPr lang="en-US" dirty="0" err="1"/>
              <a:t>comparision</a:t>
            </a:r>
            <a:r>
              <a:rPr lang="en-US" dirty="0"/>
              <a:t> to accuracy of results from our logistic regression model which was 91.47%. There seems to be two reasons for lower accuracy for Vader sentiment analyzer </a:t>
            </a:r>
          </a:p>
          <a:p>
            <a:pPr rtl="0">
              <a:buFont typeface="+mj-lt"/>
              <a:buAutoNum type="arabicPeriod"/>
            </a:pPr>
            <a:r>
              <a:rPr lang="en-US" dirty="0"/>
              <a:t>Ambiguity -  </a:t>
            </a:r>
            <a:r>
              <a:rPr lang="en-US" dirty="0" err="1"/>
              <a:t>vader</a:t>
            </a:r>
            <a:r>
              <a:rPr lang="en-US" dirty="0"/>
              <a:t> sentiment analyzer classified a 19 thousand 8 hundred 26 reviews as positive while the logistic model </a:t>
            </a:r>
            <a:r>
              <a:rPr lang="en-US" dirty="0" err="1"/>
              <a:t>classifed</a:t>
            </a:r>
            <a:r>
              <a:rPr lang="en-US" dirty="0"/>
              <a:t> 18 thousand 4 hundred 25 reviews as positive. It means that certain words that would be considered non positive were considered as positive because of their </a:t>
            </a:r>
            <a:r>
              <a:rPr lang="en-US" dirty="0" err="1"/>
              <a:t>ambigous</a:t>
            </a:r>
            <a:r>
              <a:rPr lang="en-US" dirty="0"/>
              <a:t> nature. </a:t>
            </a:r>
          </a:p>
          <a:p>
            <a:pPr rtl="0">
              <a:buFont typeface="+mj-lt"/>
              <a:buAutoNum type="arabicPeriod"/>
            </a:pPr>
            <a:r>
              <a:rPr lang="en-US" dirty="0"/>
              <a:t>Noise in the dataset - As reviews are user input texts, they naturally have noise in them. We tried to preprocess and remove noise from data but evidently it weakened the accuracy of our model. </a:t>
            </a:r>
          </a:p>
          <a:p>
            <a:endParaRPr lang="en-US" dirty="0"/>
          </a:p>
        </p:txBody>
      </p:sp>
    </p:spTree>
    <p:extLst>
      <p:ext uri="{BB962C8B-B14F-4D97-AF65-F5344CB8AC3E}">
        <p14:creationId xmlns:p14="http://schemas.microsoft.com/office/powerpoint/2010/main" val="321998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37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84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1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23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59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969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a:buNone/>
              <a:defRPr sz="1400">
                <a:latin typeface="Roboto Condensed"/>
                <a:ea typeface="Roboto Condensed"/>
                <a:cs typeface="Roboto Condensed"/>
                <a:sym typeface="Roboto Condensed"/>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2pPr>
            <a:lvl3pPr lvl="2"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3pPr>
            <a:lvl4pPr lvl="3"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4pPr>
            <a:lvl5pPr lvl="4"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5pPr>
            <a:lvl6pPr lvl="5"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6pPr>
            <a:lvl7pPr lvl="6"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7pPr>
            <a:lvl8pPr lvl="7"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8pPr>
            <a:lvl9pPr lvl="8"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FFFF"/>
              </a:buClr>
              <a:buSzPts val="6000"/>
              <a:buFont typeface="Fira Sans Extra Condensed"/>
              <a:buNone/>
              <a:defRPr sz="6000">
                <a:solidFill>
                  <a:srgbClr val="FFFFFF"/>
                </a:solidFill>
                <a:latin typeface="Fira Sans Extra Condensed"/>
                <a:ea typeface="Fira Sans Extra Condensed"/>
                <a:cs typeface="Fira Sans Extra Condensed"/>
                <a:sym typeface="Fira Sans Extra Condensed"/>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1pPr>
            <a:lvl2pPr marL="914400" lvl="1"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2pPr>
            <a:lvl3pPr marL="1371600" lvl="2"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3pPr>
            <a:lvl4pPr marL="1828800" lvl="3"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4pPr>
            <a:lvl5pPr marL="2286000" lvl="4"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5pPr>
            <a:lvl6pPr marL="2743200" lvl="5"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6pPr>
            <a:lvl7pPr marL="3200400" lvl="6"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7pPr>
            <a:lvl8pPr marL="3657600" lvl="7" indent="-304800">
              <a:lnSpc>
                <a:spcPct val="115000"/>
              </a:lnSpc>
              <a:spcBef>
                <a:spcPts val="1600"/>
              </a:spcBef>
              <a:spcAft>
                <a:spcPts val="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8pPr>
            <a:lvl9pPr marL="4114800" lvl="8" indent="-304800">
              <a:lnSpc>
                <a:spcPct val="115000"/>
              </a:lnSpc>
              <a:spcBef>
                <a:spcPts val="1600"/>
              </a:spcBef>
              <a:spcAft>
                <a:spcPts val="1600"/>
              </a:spcAft>
              <a:buClr>
                <a:srgbClr val="434343"/>
              </a:buClr>
              <a:buSzPts val="1200"/>
              <a:buFont typeface="Roboto Condensed"/>
              <a:buChar char="■"/>
              <a:defRPr sz="1200">
                <a:solidFill>
                  <a:srgbClr val="434343"/>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7"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atafiniti/hotel-review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BR" dirty="0"/>
              <a:t>BAN 200- ZAA</a:t>
            </a:r>
            <a:br>
              <a:rPr lang="pt-BR" dirty="0"/>
            </a:br>
            <a:r>
              <a:rPr lang="pt-BR" dirty="0" err="1"/>
              <a:t>Sentiment</a:t>
            </a:r>
            <a:r>
              <a:rPr lang="pt-BR" dirty="0"/>
              <a:t> </a:t>
            </a:r>
            <a:r>
              <a:rPr lang="pt-BR" dirty="0" err="1"/>
              <a:t>Analysis</a:t>
            </a:r>
            <a:r>
              <a:rPr lang="pt-BR" dirty="0"/>
              <a:t> </a:t>
            </a:r>
            <a:r>
              <a:rPr lang="pt-BR" dirty="0" err="1"/>
              <a:t>and</a:t>
            </a:r>
            <a:r>
              <a:rPr lang="pt-BR" dirty="0"/>
              <a:t> </a:t>
            </a:r>
            <a:r>
              <a:rPr lang="pt-BR" dirty="0" err="1"/>
              <a:t>Text</a:t>
            </a:r>
            <a:r>
              <a:rPr lang="pt-BR" dirty="0"/>
              <a:t> Mining</a:t>
            </a:r>
            <a:endParaRPr dirty="0"/>
          </a:p>
        </p:txBody>
      </p:sp>
      <p:sp>
        <p:nvSpPr>
          <p:cNvPr id="152" name="Google Shape;152;p33"/>
          <p:cNvSpPr txBox="1">
            <a:spLocks noGrp="1"/>
          </p:cNvSpPr>
          <p:nvPr>
            <p:ph type="subTitle" idx="1"/>
          </p:nvPr>
        </p:nvSpPr>
        <p:spPr>
          <a:xfrm>
            <a:off x="2466976" y="3056185"/>
            <a:ext cx="5555805" cy="717000"/>
          </a:xfrm>
          <a:prstGeom prst="rect">
            <a:avLst/>
          </a:prstGeom>
        </p:spPr>
        <p:txBody>
          <a:bodyPr spcFirstLastPara="1" wrap="square" lIns="91425" tIns="91425" rIns="91425" bIns="91425" anchor="b" anchorCtr="0">
            <a:noAutofit/>
          </a:bodyPr>
          <a:lstStyle/>
          <a:p>
            <a:pPr marL="0" lvl="0" indent="0"/>
            <a:r>
              <a:rPr lang="en-CA" dirty="0"/>
              <a:t>Rahil Ansari | </a:t>
            </a:r>
            <a:r>
              <a:rPr lang="en-CA" dirty="0" err="1"/>
              <a:t>Parth</a:t>
            </a:r>
            <a:r>
              <a:rPr lang="en-CA" dirty="0"/>
              <a:t> Shah | </a:t>
            </a:r>
            <a:r>
              <a:rPr lang="en-CA" dirty="0" err="1"/>
              <a:t>Rangeetha</a:t>
            </a:r>
            <a:r>
              <a:rPr lang="en-CA" dirty="0"/>
              <a:t> | Melissa Pinheiro | Shivani </a:t>
            </a:r>
            <a:r>
              <a:rPr lang="en-CA" dirty="0" err="1"/>
              <a:t>Nanavati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Preprocessing</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0" y="2571749"/>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deleting the special characters</a:t>
            </a:r>
          </a:p>
          <a:p>
            <a:pPr marL="342900" lvl="0" indent="-342900" algn="l">
              <a:buFont typeface="Wingdings" pitchFamily="2" charset="2"/>
              <a:buChar char="Ø"/>
            </a:pPr>
            <a:r>
              <a:rPr lang="en-CA" sz="2000" dirty="0"/>
              <a:t>Converting all text to lower case</a:t>
            </a:r>
          </a:p>
        </p:txBody>
      </p:sp>
      <p:pic>
        <p:nvPicPr>
          <p:cNvPr id="4" name="Picture 3" descr="Text&#10;&#10;Description automatically generated">
            <a:extLst>
              <a:ext uri="{FF2B5EF4-FFF2-40B4-BE49-F238E27FC236}">
                <a16:creationId xmlns:a16="http://schemas.microsoft.com/office/drawing/2014/main" id="{C0B35A9B-5CC6-4653-B39C-72530B9F59E6}"/>
              </a:ext>
            </a:extLst>
          </p:cNvPr>
          <p:cNvPicPr>
            <a:picLocks noChangeAspect="1"/>
          </p:cNvPicPr>
          <p:nvPr/>
        </p:nvPicPr>
        <p:blipFill>
          <a:blip r:embed="rId3"/>
          <a:stretch>
            <a:fillRect/>
          </a:stretch>
        </p:blipFill>
        <p:spPr>
          <a:xfrm>
            <a:off x="2843490" y="1568129"/>
            <a:ext cx="6302115" cy="3003663"/>
          </a:xfrm>
          <a:prstGeom prst="rect">
            <a:avLst/>
          </a:prstGeom>
        </p:spPr>
      </p:pic>
    </p:spTree>
    <p:extLst>
      <p:ext uri="{BB962C8B-B14F-4D97-AF65-F5344CB8AC3E}">
        <p14:creationId xmlns:p14="http://schemas.microsoft.com/office/powerpoint/2010/main" val="151959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Preprocessing</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0" y="2571749"/>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removing stop words</a:t>
            </a:r>
          </a:p>
          <a:p>
            <a:pPr marL="342900" lvl="0" indent="-342900" algn="l">
              <a:buFont typeface="Wingdings" pitchFamily="2" charset="2"/>
              <a:buChar char="Ø"/>
            </a:pPr>
            <a:r>
              <a:rPr lang="en-CA" sz="2000" dirty="0"/>
              <a:t>stemming and </a:t>
            </a:r>
            <a:r>
              <a:rPr lang="en-CA" sz="2000" dirty="0" err="1"/>
              <a:t>lemmitization</a:t>
            </a:r>
            <a:endParaRPr lang="en-CA" sz="2000" dirty="0"/>
          </a:p>
        </p:txBody>
      </p:sp>
      <p:pic>
        <p:nvPicPr>
          <p:cNvPr id="3" name="Picture 2" descr="Text&#10;&#10;Description automatically generated">
            <a:extLst>
              <a:ext uri="{FF2B5EF4-FFF2-40B4-BE49-F238E27FC236}">
                <a16:creationId xmlns:a16="http://schemas.microsoft.com/office/drawing/2014/main" id="{86E3DD41-AF1E-46E1-9960-4878F73F860B}"/>
              </a:ext>
            </a:extLst>
          </p:cNvPr>
          <p:cNvPicPr>
            <a:picLocks noChangeAspect="1"/>
          </p:cNvPicPr>
          <p:nvPr/>
        </p:nvPicPr>
        <p:blipFill>
          <a:blip r:embed="rId3"/>
          <a:stretch>
            <a:fillRect/>
          </a:stretch>
        </p:blipFill>
        <p:spPr>
          <a:xfrm>
            <a:off x="3443833" y="1055559"/>
            <a:ext cx="5647768" cy="4028803"/>
          </a:xfrm>
          <a:prstGeom prst="rect">
            <a:avLst/>
          </a:prstGeom>
        </p:spPr>
      </p:pic>
    </p:spTree>
    <p:extLst>
      <p:ext uri="{BB962C8B-B14F-4D97-AF65-F5344CB8AC3E}">
        <p14:creationId xmlns:p14="http://schemas.microsoft.com/office/powerpoint/2010/main" val="176465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Preprocessing</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0" y="2571749"/>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removing the punctuations</a:t>
            </a:r>
          </a:p>
        </p:txBody>
      </p:sp>
      <p:pic>
        <p:nvPicPr>
          <p:cNvPr id="4" name="Picture 3" descr="Text&#10;&#10;Description automatically generated">
            <a:extLst>
              <a:ext uri="{FF2B5EF4-FFF2-40B4-BE49-F238E27FC236}">
                <a16:creationId xmlns:a16="http://schemas.microsoft.com/office/drawing/2014/main" id="{A8B0125F-84B5-4622-9E00-D079C2EA82FA}"/>
              </a:ext>
            </a:extLst>
          </p:cNvPr>
          <p:cNvPicPr>
            <a:picLocks noChangeAspect="1"/>
          </p:cNvPicPr>
          <p:nvPr/>
        </p:nvPicPr>
        <p:blipFill>
          <a:blip r:embed="rId3"/>
          <a:stretch>
            <a:fillRect/>
          </a:stretch>
        </p:blipFill>
        <p:spPr>
          <a:xfrm>
            <a:off x="3195779" y="1768043"/>
            <a:ext cx="5878552" cy="1800131"/>
          </a:xfrm>
          <a:prstGeom prst="rect">
            <a:avLst/>
          </a:prstGeom>
        </p:spPr>
      </p:pic>
    </p:spTree>
    <p:extLst>
      <p:ext uri="{BB962C8B-B14F-4D97-AF65-F5344CB8AC3E}">
        <p14:creationId xmlns:p14="http://schemas.microsoft.com/office/powerpoint/2010/main" val="123417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a</a:t>
            </a:r>
            <a:r>
              <a:rPr lang="en-CA" sz="2000" dirty="0" err="1"/>
              <a:t>dding</a:t>
            </a:r>
            <a:r>
              <a:rPr lang="en-CA" sz="2000" dirty="0"/>
              <a:t> new columns like length of the review, word count and polarity of the reviews</a:t>
            </a:r>
          </a:p>
          <a:p>
            <a:pPr marL="0" lvl="0" indent="0" algn="l"/>
            <a:endParaRPr lang="en-CA" sz="2000" dirty="0"/>
          </a:p>
        </p:txBody>
      </p:sp>
      <p:pic>
        <p:nvPicPr>
          <p:cNvPr id="3" name="Picture 2" descr="Text&#10;&#10;Description automatically generated with low confidence">
            <a:extLst>
              <a:ext uri="{FF2B5EF4-FFF2-40B4-BE49-F238E27FC236}">
                <a16:creationId xmlns:a16="http://schemas.microsoft.com/office/drawing/2014/main" id="{0A653E44-FBC3-49B3-92F0-FEAE6D2BD2EA}"/>
              </a:ext>
            </a:extLst>
          </p:cNvPr>
          <p:cNvPicPr>
            <a:picLocks noChangeAspect="1"/>
          </p:cNvPicPr>
          <p:nvPr/>
        </p:nvPicPr>
        <p:blipFill>
          <a:blip r:embed="rId3"/>
          <a:stretch>
            <a:fillRect/>
          </a:stretch>
        </p:blipFill>
        <p:spPr>
          <a:xfrm>
            <a:off x="2822832" y="1508242"/>
            <a:ext cx="6251499" cy="2245151"/>
          </a:xfrm>
          <a:prstGeom prst="rect">
            <a:avLst/>
          </a:prstGeom>
        </p:spPr>
      </p:pic>
    </p:spTree>
    <p:extLst>
      <p:ext uri="{BB962C8B-B14F-4D97-AF65-F5344CB8AC3E}">
        <p14:creationId xmlns:p14="http://schemas.microsoft.com/office/powerpoint/2010/main" val="318191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Distribution of length of review, word count and polarity</a:t>
            </a:r>
            <a:endParaRPr lang="en-CA" sz="2000" dirty="0"/>
          </a:p>
          <a:p>
            <a:pPr marL="0" lvl="0" indent="0" algn="l"/>
            <a:endParaRPr lang="en-CA" sz="2000" dirty="0"/>
          </a:p>
        </p:txBody>
      </p:sp>
      <p:pic>
        <p:nvPicPr>
          <p:cNvPr id="4" name="Picture 3" descr="Chart, histogram&#10;&#10;Description automatically generated">
            <a:extLst>
              <a:ext uri="{FF2B5EF4-FFF2-40B4-BE49-F238E27FC236}">
                <a16:creationId xmlns:a16="http://schemas.microsoft.com/office/drawing/2014/main" id="{DB2ABEB0-CA2D-4ECE-855F-008E0101DC9D}"/>
              </a:ext>
            </a:extLst>
          </p:cNvPr>
          <p:cNvPicPr>
            <a:picLocks noChangeAspect="1"/>
          </p:cNvPicPr>
          <p:nvPr/>
        </p:nvPicPr>
        <p:blipFill>
          <a:blip r:embed="rId3"/>
          <a:stretch>
            <a:fillRect/>
          </a:stretch>
        </p:blipFill>
        <p:spPr>
          <a:xfrm>
            <a:off x="2935624" y="1012784"/>
            <a:ext cx="6205976" cy="4130716"/>
          </a:xfrm>
          <a:prstGeom prst="rect">
            <a:avLst/>
          </a:prstGeom>
        </p:spPr>
      </p:pic>
    </p:spTree>
    <p:extLst>
      <p:ext uri="{BB962C8B-B14F-4D97-AF65-F5344CB8AC3E}">
        <p14:creationId xmlns:p14="http://schemas.microsoft.com/office/powerpoint/2010/main" val="366735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Number of reviews for each rating</a:t>
            </a:r>
            <a:endParaRPr lang="en-CA" sz="2000" dirty="0"/>
          </a:p>
          <a:p>
            <a:pPr marL="0" lvl="0" indent="0" algn="l"/>
            <a:endParaRPr lang="en-CA" sz="2000" dirty="0"/>
          </a:p>
        </p:txBody>
      </p:sp>
      <p:pic>
        <p:nvPicPr>
          <p:cNvPr id="3" name="Picture 2" descr="Chart, bar chart&#10;&#10;Description automatically generated">
            <a:extLst>
              <a:ext uri="{FF2B5EF4-FFF2-40B4-BE49-F238E27FC236}">
                <a16:creationId xmlns:a16="http://schemas.microsoft.com/office/drawing/2014/main" id="{0BDBD630-BE3B-45E3-A872-442E157A6F93}"/>
              </a:ext>
            </a:extLst>
          </p:cNvPr>
          <p:cNvPicPr>
            <a:picLocks noChangeAspect="1"/>
          </p:cNvPicPr>
          <p:nvPr/>
        </p:nvPicPr>
        <p:blipFill>
          <a:blip r:embed="rId3"/>
          <a:stretch>
            <a:fillRect/>
          </a:stretch>
        </p:blipFill>
        <p:spPr>
          <a:xfrm>
            <a:off x="2807336" y="1564999"/>
            <a:ext cx="6334264" cy="2010231"/>
          </a:xfrm>
          <a:prstGeom prst="rect">
            <a:avLst/>
          </a:prstGeom>
        </p:spPr>
      </p:pic>
    </p:spTree>
    <p:extLst>
      <p:ext uri="{BB962C8B-B14F-4D97-AF65-F5344CB8AC3E}">
        <p14:creationId xmlns:p14="http://schemas.microsoft.com/office/powerpoint/2010/main" val="246917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Hotel ratings vs review length</a:t>
            </a:r>
          </a:p>
          <a:p>
            <a:pPr marL="342900" lvl="0" indent="-342900" algn="l">
              <a:buFont typeface="Wingdings" pitchFamily="2" charset="2"/>
              <a:buChar char="Ø"/>
            </a:pPr>
            <a:r>
              <a:rPr lang="en-US" sz="2000" dirty="0"/>
              <a:t>Checking if review length changes with rating</a:t>
            </a:r>
            <a:endParaRPr lang="en-CA" sz="2000" dirty="0"/>
          </a:p>
          <a:p>
            <a:pPr marL="0" lvl="0" indent="0" algn="l"/>
            <a:endParaRPr lang="en-CA" sz="2000" dirty="0"/>
          </a:p>
        </p:txBody>
      </p:sp>
      <p:pic>
        <p:nvPicPr>
          <p:cNvPr id="4" name="Picture 3" descr="Chart, line chart, histogram&#10;&#10;Description automatically generated">
            <a:extLst>
              <a:ext uri="{FF2B5EF4-FFF2-40B4-BE49-F238E27FC236}">
                <a16:creationId xmlns:a16="http://schemas.microsoft.com/office/drawing/2014/main" id="{B01E8F62-E953-4BF9-9FE1-7A9A548BB5E5}"/>
              </a:ext>
            </a:extLst>
          </p:cNvPr>
          <p:cNvPicPr>
            <a:picLocks noChangeAspect="1"/>
          </p:cNvPicPr>
          <p:nvPr/>
        </p:nvPicPr>
        <p:blipFill>
          <a:blip r:embed="rId3"/>
          <a:stretch>
            <a:fillRect/>
          </a:stretch>
        </p:blipFill>
        <p:spPr>
          <a:xfrm>
            <a:off x="2793838" y="1281127"/>
            <a:ext cx="6347762" cy="2577976"/>
          </a:xfrm>
          <a:prstGeom prst="rect">
            <a:avLst/>
          </a:prstGeom>
        </p:spPr>
      </p:pic>
    </p:spTree>
    <p:extLst>
      <p:ext uri="{BB962C8B-B14F-4D97-AF65-F5344CB8AC3E}">
        <p14:creationId xmlns:p14="http://schemas.microsoft.com/office/powerpoint/2010/main" val="1735529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The top 20 hotels based on polarity</a:t>
            </a:r>
            <a:endParaRPr lang="en-CA" sz="2000" dirty="0"/>
          </a:p>
          <a:p>
            <a:pPr marL="0" lvl="0" indent="0" algn="l"/>
            <a:endParaRPr lang="en-CA" sz="2000" dirty="0"/>
          </a:p>
        </p:txBody>
      </p:sp>
      <p:pic>
        <p:nvPicPr>
          <p:cNvPr id="3" name="Picture 2" descr="Table&#10;&#10;Description automatically generated">
            <a:extLst>
              <a:ext uri="{FF2B5EF4-FFF2-40B4-BE49-F238E27FC236}">
                <a16:creationId xmlns:a16="http://schemas.microsoft.com/office/drawing/2014/main" id="{3212698B-9C4A-47F0-AD8D-E6D0000577BA}"/>
              </a:ext>
            </a:extLst>
          </p:cNvPr>
          <p:cNvPicPr>
            <a:picLocks noChangeAspect="1"/>
          </p:cNvPicPr>
          <p:nvPr/>
        </p:nvPicPr>
        <p:blipFill>
          <a:blip r:embed="rId3"/>
          <a:stretch>
            <a:fillRect/>
          </a:stretch>
        </p:blipFill>
        <p:spPr>
          <a:xfrm>
            <a:off x="6006514" y="990938"/>
            <a:ext cx="3104606" cy="4063322"/>
          </a:xfrm>
          <a:prstGeom prst="rect">
            <a:avLst/>
          </a:prstGeom>
        </p:spPr>
      </p:pic>
    </p:spTree>
    <p:extLst>
      <p:ext uri="{BB962C8B-B14F-4D97-AF65-F5344CB8AC3E}">
        <p14:creationId xmlns:p14="http://schemas.microsoft.com/office/powerpoint/2010/main" val="252167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Word cloud to check the frequency of words used in the reviews</a:t>
            </a:r>
            <a:endParaRPr lang="en-CA" sz="2000" dirty="0"/>
          </a:p>
          <a:p>
            <a:pPr marL="0" lvl="0" indent="0" algn="l"/>
            <a:endParaRPr lang="en-CA" sz="2000" dirty="0"/>
          </a:p>
        </p:txBody>
      </p:sp>
      <p:pic>
        <p:nvPicPr>
          <p:cNvPr id="4" name="Picture 3" descr="Text&#10;&#10;Description automatically generated">
            <a:extLst>
              <a:ext uri="{FF2B5EF4-FFF2-40B4-BE49-F238E27FC236}">
                <a16:creationId xmlns:a16="http://schemas.microsoft.com/office/drawing/2014/main" id="{1054C354-5F65-4DBA-8712-538912BB1480}"/>
              </a:ext>
            </a:extLst>
          </p:cNvPr>
          <p:cNvPicPr>
            <a:picLocks noChangeAspect="1"/>
          </p:cNvPicPr>
          <p:nvPr/>
        </p:nvPicPr>
        <p:blipFill>
          <a:blip r:embed="rId3"/>
          <a:stretch>
            <a:fillRect/>
          </a:stretch>
        </p:blipFill>
        <p:spPr>
          <a:xfrm>
            <a:off x="2694042" y="1014524"/>
            <a:ext cx="6447558" cy="3227608"/>
          </a:xfrm>
          <a:prstGeom prst="rect">
            <a:avLst/>
          </a:prstGeom>
        </p:spPr>
      </p:pic>
    </p:spTree>
    <p:extLst>
      <p:ext uri="{BB962C8B-B14F-4D97-AF65-F5344CB8AC3E}">
        <p14:creationId xmlns:p14="http://schemas.microsoft.com/office/powerpoint/2010/main" val="133977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The top 30 words based on frequency</a:t>
            </a:r>
            <a:endParaRPr lang="en-CA" sz="2000" dirty="0"/>
          </a:p>
          <a:p>
            <a:pPr marL="0" lvl="0" indent="0" algn="l"/>
            <a:endParaRPr lang="en-CA" sz="2000" dirty="0"/>
          </a:p>
        </p:txBody>
      </p:sp>
      <p:pic>
        <p:nvPicPr>
          <p:cNvPr id="3" name="Picture 2" descr="Chart, histogram&#10;&#10;Description automatically generated">
            <a:extLst>
              <a:ext uri="{FF2B5EF4-FFF2-40B4-BE49-F238E27FC236}">
                <a16:creationId xmlns:a16="http://schemas.microsoft.com/office/drawing/2014/main" id="{EA4D0CDB-9673-4D96-AA8D-F02D1E218B83}"/>
              </a:ext>
            </a:extLst>
          </p:cNvPr>
          <p:cNvPicPr>
            <a:picLocks noChangeAspect="1"/>
          </p:cNvPicPr>
          <p:nvPr/>
        </p:nvPicPr>
        <p:blipFill>
          <a:blip r:embed="rId3"/>
          <a:stretch>
            <a:fillRect/>
          </a:stretch>
        </p:blipFill>
        <p:spPr>
          <a:xfrm>
            <a:off x="3530682" y="1014524"/>
            <a:ext cx="5596100" cy="3780609"/>
          </a:xfrm>
          <a:prstGeom prst="rect">
            <a:avLst/>
          </a:prstGeom>
        </p:spPr>
      </p:pic>
    </p:spTree>
    <p:extLst>
      <p:ext uri="{BB962C8B-B14F-4D97-AF65-F5344CB8AC3E}">
        <p14:creationId xmlns:p14="http://schemas.microsoft.com/office/powerpoint/2010/main" val="235677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B6BB-6756-4E69-8FB0-EB13CA9DACC4}"/>
              </a:ext>
            </a:extLst>
          </p:cNvPr>
          <p:cNvSpPr>
            <a:spLocks noGrp="1"/>
          </p:cNvSpPr>
          <p:nvPr>
            <p:ph type="ctrTitle"/>
          </p:nvPr>
        </p:nvSpPr>
        <p:spPr/>
        <p:txBody>
          <a:bodyPr/>
          <a:lstStyle/>
          <a:p>
            <a:r>
              <a:rPr lang="en-US" dirty="0">
                <a:solidFill>
                  <a:schemeClr val="tx1">
                    <a:lumMod val="65000"/>
                    <a:lumOff val="35000"/>
                  </a:schemeClr>
                </a:solidFill>
              </a:rPr>
              <a:t>GOAL</a:t>
            </a:r>
          </a:p>
        </p:txBody>
      </p:sp>
      <p:sp>
        <p:nvSpPr>
          <p:cNvPr id="3" name="Subtitle 2">
            <a:extLst>
              <a:ext uri="{FF2B5EF4-FFF2-40B4-BE49-F238E27FC236}">
                <a16:creationId xmlns:a16="http://schemas.microsoft.com/office/drawing/2014/main" id="{739AE2B2-C1D1-432F-8EA6-3A44D20044A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0239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The top 30 bigram words based on frequency</a:t>
            </a:r>
            <a:endParaRPr lang="en-CA" sz="2000" dirty="0"/>
          </a:p>
          <a:p>
            <a:pPr marL="0" lvl="0" indent="0" algn="l"/>
            <a:endParaRPr lang="en-CA" sz="2000" dirty="0"/>
          </a:p>
        </p:txBody>
      </p:sp>
      <p:pic>
        <p:nvPicPr>
          <p:cNvPr id="4" name="Picture 3" descr="A picture containing text, measuring stick, screenshot&#10;&#10;Description automatically generated">
            <a:extLst>
              <a:ext uri="{FF2B5EF4-FFF2-40B4-BE49-F238E27FC236}">
                <a16:creationId xmlns:a16="http://schemas.microsoft.com/office/drawing/2014/main" id="{E9FE6D33-0B22-43EA-9B73-59C84A547D67}"/>
              </a:ext>
            </a:extLst>
          </p:cNvPr>
          <p:cNvPicPr>
            <a:picLocks noChangeAspect="1"/>
          </p:cNvPicPr>
          <p:nvPr/>
        </p:nvPicPr>
        <p:blipFill>
          <a:blip r:embed="rId3"/>
          <a:stretch>
            <a:fillRect/>
          </a:stretch>
        </p:blipFill>
        <p:spPr>
          <a:xfrm>
            <a:off x="3236190" y="1071155"/>
            <a:ext cx="5905410" cy="3832860"/>
          </a:xfrm>
          <a:prstGeom prst="rect">
            <a:avLst/>
          </a:prstGeom>
        </p:spPr>
      </p:pic>
    </p:spTree>
    <p:extLst>
      <p:ext uri="{BB962C8B-B14F-4D97-AF65-F5344CB8AC3E}">
        <p14:creationId xmlns:p14="http://schemas.microsoft.com/office/powerpoint/2010/main" val="3078302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The top 30 trigram words based on frequency</a:t>
            </a:r>
            <a:endParaRPr lang="en-CA" sz="2000" dirty="0"/>
          </a:p>
          <a:p>
            <a:pPr marL="0" lvl="0" indent="0" algn="l"/>
            <a:endParaRPr lang="en-CA" sz="2000" dirty="0"/>
          </a:p>
        </p:txBody>
      </p:sp>
      <p:pic>
        <p:nvPicPr>
          <p:cNvPr id="3" name="Picture 2" descr="Chart, bar chart, histogram&#10;&#10;Description automatically generated">
            <a:extLst>
              <a:ext uri="{FF2B5EF4-FFF2-40B4-BE49-F238E27FC236}">
                <a16:creationId xmlns:a16="http://schemas.microsoft.com/office/drawing/2014/main" id="{749FD50E-72F2-42F5-B3D9-F5C129C6A2CC}"/>
              </a:ext>
            </a:extLst>
          </p:cNvPr>
          <p:cNvPicPr>
            <a:picLocks noChangeAspect="1"/>
          </p:cNvPicPr>
          <p:nvPr/>
        </p:nvPicPr>
        <p:blipFill>
          <a:blip r:embed="rId3"/>
          <a:stretch>
            <a:fillRect/>
          </a:stretch>
        </p:blipFill>
        <p:spPr>
          <a:xfrm>
            <a:off x="3317794" y="1014524"/>
            <a:ext cx="5823806" cy="4050574"/>
          </a:xfrm>
          <a:prstGeom prst="rect">
            <a:avLst/>
          </a:prstGeom>
        </p:spPr>
      </p:pic>
    </p:spTree>
    <p:extLst>
      <p:ext uri="{BB962C8B-B14F-4D97-AF65-F5344CB8AC3E}">
        <p14:creationId xmlns:p14="http://schemas.microsoft.com/office/powerpoint/2010/main" val="85489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573690"/>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Parts of speech tagging such as nouns, pronouns, verbs, adjectives </a:t>
            </a:r>
            <a:r>
              <a:rPr lang="en-US" sz="2000" dirty="0" err="1"/>
              <a:t>etc</a:t>
            </a:r>
            <a:endParaRPr lang="en-CA" sz="2000" dirty="0"/>
          </a:p>
          <a:p>
            <a:pPr marL="0" lvl="0" indent="0" algn="l"/>
            <a:endParaRPr lang="en-CA" sz="2000" dirty="0"/>
          </a:p>
        </p:txBody>
      </p:sp>
      <p:pic>
        <p:nvPicPr>
          <p:cNvPr id="4" name="Picture 3" descr="Chart, histogram&#10;&#10;Description automatically generated">
            <a:extLst>
              <a:ext uri="{FF2B5EF4-FFF2-40B4-BE49-F238E27FC236}">
                <a16:creationId xmlns:a16="http://schemas.microsoft.com/office/drawing/2014/main" id="{E31034B0-D0CB-4F21-8B12-5718F9375A51}"/>
              </a:ext>
            </a:extLst>
          </p:cNvPr>
          <p:cNvPicPr>
            <a:picLocks noChangeAspect="1"/>
          </p:cNvPicPr>
          <p:nvPr/>
        </p:nvPicPr>
        <p:blipFill>
          <a:blip r:embed="rId3"/>
          <a:stretch>
            <a:fillRect/>
          </a:stretch>
        </p:blipFill>
        <p:spPr>
          <a:xfrm>
            <a:off x="3263563" y="1077546"/>
            <a:ext cx="5844853" cy="3732711"/>
          </a:xfrm>
          <a:prstGeom prst="rect">
            <a:avLst/>
          </a:prstGeom>
        </p:spPr>
      </p:pic>
    </p:spTree>
    <p:extLst>
      <p:ext uri="{BB962C8B-B14F-4D97-AF65-F5344CB8AC3E}">
        <p14:creationId xmlns:p14="http://schemas.microsoft.com/office/powerpoint/2010/main" val="2733720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Analysis</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364684"/>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US" sz="2000" dirty="0"/>
              <a:t>Reviews with rating 3 were removed to avoid ambiguity</a:t>
            </a:r>
          </a:p>
          <a:p>
            <a:pPr marL="342900" lvl="0" indent="-342900" algn="l">
              <a:buFont typeface="Wingdings" pitchFamily="2" charset="2"/>
              <a:buChar char="Ø"/>
            </a:pPr>
            <a:r>
              <a:rPr lang="en-US" sz="2000" dirty="0"/>
              <a:t>sentiment column created where reviews with rating 4/5 were considered positive and tagged as 1 and reviews with rating 1/2 were considered as negative and tagged as 0</a:t>
            </a:r>
            <a:endParaRPr lang="en-CA" sz="2000" dirty="0"/>
          </a:p>
          <a:p>
            <a:pPr marL="0" lvl="0" indent="0" algn="l"/>
            <a:endParaRPr lang="en-CA" sz="2000" dirty="0"/>
          </a:p>
        </p:txBody>
      </p:sp>
      <p:pic>
        <p:nvPicPr>
          <p:cNvPr id="3" name="Picture 2" descr="Graphical user interface, text, application, email, Teams&#10;&#10;Description automatically generated">
            <a:extLst>
              <a:ext uri="{FF2B5EF4-FFF2-40B4-BE49-F238E27FC236}">
                <a16:creationId xmlns:a16="http://schemas.microsoft.com/office/drawing/2014/main" id="{C431A4A4-2A9E-4C05-ADF5-879FD1A9FE82}"/>
              </a:ext>
            </a:extLst>
          </p:cNvPr>
          <p:cNvPicPr>
            <a:picLocks noChangeAspect="1"/>
          </p:cNvPicPr>
          <p:nvPr/>
        </p:nvPicPr>
        <p:blipFill>
          <a:blip r:embed="rId3"/>
          <a:stretch>
            <a:fillRect/>
          </a:stretch>
        </p:blipFill>
        <p:spPr>
          <a:xfrm>
            <a:off x="2779306" y="1364684"/>
            <a:ext cx="6460489" cy="1990468"/>
          </a:xfrm>
          <a:prstGeom prst="rect">
            <a:avLst/>
          </a:prstGeom>
        </p:spPr>
      </p:pic>
    </p:spTree>
    <p:extLst>
      <p:ext uri="{BB962C8B-B14F-4D97-AF65-F5344CB8AC3E}">
        <p14:creationId xmlns:p14="http://schemas.microsoft.com/office/powerpoint/2010/main" val="33097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r>
              <a:rPr lang="en-CA" sz="3600" dirty="0"/>
              <a:t>Building the sentiment classifier- Logistic regression</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0" y="1364684"/>
            <a:ext cx="2815270"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endParaRPr lang="en-CA" sz="2000" dirty="0"/>
          </a:p>
          <a:p>
            <a:pPr marL="0" lvl="0" indent="0" algn="l"/>
            <a:endParaRPr lang="en-CA" sz="2000" dirty="0"/>
          </a:p>
        </p:txBody>
      </p:sp>
      <p:graphicFrame>
        <p:nvGraphicFramePr>
          <p:cNvPr id="3" name="Table 2">
            <a:extLst>
              <a:ext uri="{FF2B5EF4-FFF2-40B4-BE49-F238E27FC236}">
                <a16:creationId xmlns:a16="http://schemas.microsoft.com/office/drawing/2014/main" id="{C7CBACCD-DA2C-482A-9D40-2490DE5198E7}"/>
              </a:ext>
            </a:extLst>
          </p:cNvPr>
          <p:cNvGraphicFramePr>
            <a:graphicFrameLocks noGrp="1"/>
          </p:cNvGraphicFramePr>
          <p:nvPr>
            <p:extLst>
              <p:ext uri="{D42A27DB-BD31-4B8C-83A1-F6EECF244321}">
                <p14:modId xmlns:p14="http://schemas.microsoft.com/office/powerpoint/2010/main" val="203747587"/>
              </p:ext>
            </p:extLst>
          </p:nvPr>
        </p:nvGraphicFramePr>
        <p:xfrm>
          <a:off x="1603375" y="1816099"/>
          <a:ext cx="5937250" cy="2570800"/>
        </p:xfrm>
        <a:graphic>
          <a:graphicData uri="http://schemas.openxmlformats.org/drawingml/2006/table">
            <a:tbl>
              <a:tblPr firstRow="1" firstCol="1" bandRow="1">
                <a:tableStyleId>{C5B6B79A-4474-4072-AB01-C51AE91FD689}</a:tableStyleId>
              </a:tblPr>
              <a:tblGrid>
                <a:gridCol w="2968625">
                  <a:extLst>
                    <a:ext uri="{9D8B030D-6E8A-4147-A177-3AD203B41FA5}">
                      <a16:colId xmlns:a16="http://schemas.microsoft.com/office/drawing/2014/main" val="2646228828"/>
                    </a:ext>
                  </a:extLst>
                </a:gridCol>
                <a:gridCol w="2968625">
                  <a:extLst>
                    <a:ext uri="{9D8B030D-6E8A-4147-A177-3AD203B41FA5}">
                      <a16:colId xmlns:a16="http://schemas.microsoft.com/office/drawing/2014/main" val="2256095235"/>
                    </a:ext>
                  </a:extLst>
                </a:gridCol>
              </a:tblGrid>
              <a:tr h="0">
                <a:tc>
                  <a:txBody>
                    <a:bodyPr/>
                    <a:lstStyle/>
                    <a:p>
                      <a:pPr marL="0" marR="0">
                        <a:lnSpc>
                          <a:spcPct val="107000"/>
                        </a:lnSpc>
                        <a:spcBef>
                          <a:spcPts val="0"/>
                        </a:spcBef>
                        <a:spcAft>
                          <a:spcPts val="0"/>
                        </a:spcAft>
                      </a:pPr>
                      <a:r>
                        <a:rPr lang="en-US" sz="1100">
                          <a:effectLst/>
                          <a:latin typeface="Times New Roman" panose="02020603050405020304" pitchFamily="18" charset="0"/>
                          <a:cs typeface="Times New Roman" panose="02020603050405020304" pitchFamily="18" charset="0"/>
                        </a:rPr>
                        <a:t>Import train_test_split</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marR="0" algn="l">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Build Training and testing dataset. 7:3 ratio</a:t>
                      </a:r>
                    </a:p>
                    <a:p>
                      <a:pPr marL="0" marR="0" algn="l">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8102539"/>
                  </a:ext>
                </a:extLst>
              </a:tr>
              <a:tr h="0">
                <a:tc>
                  <a:txBody>
                    <a:bodyPr/>
                    <a:lstStyle/>
                    <a:p>
                      <a:pPr marL="0" marR="0">
                        <a:lnSpc>
                          <a:spcPct val="107000"/>
                        </a:lnSpc>
                        <a:spcBef>
                          <a:spcPts val="0"/>
                        </a:spcBef>
                        <a:spcAft>
                          <a:spcPts val="0"/>
                        </a:spcAft>
                      </a:pPr>
                      <a:r>
                        <a:rPr lang="en-US" sz="1100">
                          <a:effectLst/>
                          <a:latin typeface="Times New Roman" panose="02020603050405020304" pitchFamily="18" charset="0"/>
                          <a:cs typeface="Times New Roman" panose="02020603050405020304" pitchFamily="18" charset="0"/>
                        </a:rPr>
                        <a:t>Import count Vectorizer</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5829690"/>
                  </a:ext>
                </a:extLst>
              </a:tr>
              <a:tr h="0">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Import </a:t>
                      </a:r>
                      <a:r>
                        <a:rPr lang="en-US" sz="1100" dirty="0" err="1">
                          <a:effectLst/>
                          <a:latin typeface="Times New Roman" panose="02020603050405020304" pitchFamily="18" charset="0"/>
                          <a:cs typeface="Times New Roman" panose="02020603050405020304" pitchFamily="18" charset="0"/>
                        </a:rPr>
                        <a:t>LogisticRegression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a:lnSpc>
                          <a:spcPct val="107000"/>
                        </a:lnSpc>
                        <a:spcBef>
                          <a:spcPts val="0"/>
                        </a:spcBef>
                        <a:spcAft>
                          <a:spcPts val="0"/>
                        </a:spcAft>
                        <a:buFont typeface="Arial" panose="020B0604020202020204" pitchFamily="34" charset="0"/>
                        <a:buNone/>
                      </a:pPr>
                      <a:r>
                        <a:rPr lang="en-US" sz="1100" dirty="0">
                          <a:latin typeface="Times New Roman" panose="02020603050405020304" pitchFamily="18" charset="0"/>
                          <a:cs typeface="Times New Roman" panose="02020603050405020304" pitchFamily="18" charset="0"/>
                        </a:rPr>
                        <a:t>classifies a review as either positive or negative based on given sentiment column and text review</a:t>
                      </a:r>
                      <a:r>
                        <a:rPr lang="en-US"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9005740"/>
                  </a:ext>
                </a:extLst>
              </a:tr>
              <a:tr h="0">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model = </a:t>
                      </a:r>
                      <a:r>
                        <a:rPr lang="en-US" sz="1100" dirty="0" err="1">
                          <a:effectLst/>
                          <a:latin typeface="Times New Roman" panose="02020603050405020304" pitchFamily="18" charset="0"/>
                          <a:cs typeface="Times New Roman" panose="02020603050405020304" pitchFamily="18" charset="0"/>
                        </a:rPr>
                        <a:t>LogisticRegression</a:t>
                      </a:r>
                      <a:r>
                        <a:rPr lang="en-US" sz="1100" dirty="0">
                          <a:effectLst/>
                          <a:latin typeface="Times New Roman" panose="02020603050405020304" pitchFamily="18" charset="0"/>
                          <a:cs typeface="Times New Roman" panose="02020603050405020304" pitchFamily="18" charset="0"/>
                        </a:rPr>
                        <a:t>(</a:t>
                      </a:r>
                      <a:r>
                        <a:rPr lang="en-US" sz="1100" dirty="0" err="1">
                          <a:effectLst/>
                          <a:latin typeface="Times New Roman" panose="02020603050405020304" pitchFamily="18" charset="0"/>
                          <a:cs typeface="Times New Roman" panose="02020603050405020304" pitchFamily="18" charset="0"/>
                        </a:rPr>
                        <a:t>max_iter</a:t>
                      </a:r>
                      <a:r>
                        <a:rPr lang="en-US" sz="1100" dirty="0">
                          <a:effectLst/>
                          <a:latin typeface="Times New Roman" panose="02020603050405020304" pitchFamily="18" charset="0"/>
                          <a:cs typeface="Times New Roman" panose="02020603050405020304" pitchFamily="18" charset="0"/>
                        </a:rPr>
                        <a:t>=1000)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commanding to iterate a 1000 time to ensure better accuracy.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033822"/>
                  </a:ext>
                </a:extLst>
              </a:tr>
              <a:tr h="0">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y_predicted</a:t>
                      </a:r>
                      <a:r>
                        <a:rPr lang="en-US" sz="1100" dirty="0">
                          <a:effectLst/>
                          <a:latin typeface="Times New Roman" panose="02020603050405020304" pitchFamily="18" charset="0"/>
                          <a:cs typeface="Times New Roman" panose="02020603050405020304" pitchFamily="18" charset="0"/>
                        </a:rPr>
                        <a:t> = </a:t>
                      </a:r>
                      <a:r>
                        <a:rPr lang="en-US" sz="1100" dirty="0" err="1">
                          <a:effectLst/>
                          <a:latin typeface="Times New Roman" panose="02020603050405020304" pitchFamily="18" charset="0"/>
                          <a:cs typeface="Times New Roman" panose="02020603050405020304" pitchFamily="18" charset="0"/>
                        </a:rPr>
                        <a:t>model.predict</a:t>
                      </a:r>
                      <a:r>
                        <a:rPr lang="en-US" sz="1100" dirty="0">
                          <a:effectLst/>
                          <a:latin typeface="Times New Roman" panose="02020603050405020304" pitchFamily="18" charset="0"/>
                          <a:cs typeface="Times New Roman" panose="02020603050405020304" pitchFamily="18" charset="0"/>
                        </a:rPr>
                        <a:t>(</a:t>
                      </a:r>
                      <a:r>
                        <a:rPr lang="en-US" sz="1100" dirty="0" err="1">
                          <a:effectLst/>
                          <a:latin typeface="Times New Roman" panose="02020603050405020304" pitchFamily="18" charset="0"/>
                          <a:cs typeface="Times New Roman" panose="02020603050405020304" pitchFamily="18" charset="0"/>
                        </a:rPr>
                        <a:t>x_test_dtm</a:t>
                      </a:r>
                      <a:r>
                        <a:rPr lang="en-US" sz="1100" dirty="0">
                          <a:effectLst/>
                          <a:latin typeface="Times New Roman" panose="02020603050405020304" pitchFamily="18" charset="0"/>
                          <a:cs typeface="Times New Roman" panose="02020603050405020304" pitchFamily="18" charset="0"/>
                        </a:rPr>
                        <a:t>)</a:t>
                      </a:r>
                    </a:p>
                    <a:p>
                      <a:pPr marL="0" marR="0">
                        <a:lnSpc>
                          <a:spcPct val="107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type(</a:t>
                      </a: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y_test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68580" marR="68580" marT="0" marB="0"/>
                </a:tc>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predicting value of Y( test dataset)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2792289"/>
                  </a:ext>
                </a:extLst>
              </a:tr>
              <a:tr h="0">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accuracy_score</a:t>
                      </a:r>
                      <a:r>
                        <a:rPr lang="en-US" sz="1100" dirty="0">
                          <a:effectLst/>
                          <a:latin typeface="Times New Roman" panose="02020603050405020304" pitchFamily="18" charset="0"/>
                          <a:cs typeface="Times New Roman" panose="02020603050405020304" pitchFamily="18" charset="0"/>
                        </a:rPr>
                        <a:t>(</a:t>
                      </a:r>
                      <a:r>
                        <a:rPr lang="en-US" sz="1100" dirty="0" err="1">
                          <a:effectLst/>
                          <a:latin typeface="Times New Roman" panose="02020603050405020304" pitchFamily="18" charset="0"/>
                          <a:cs typeface="Times New Roman" panose="02020603050405020304" pitchFamily="18" charset="0"/>
                        </a:rPr>
                        <a:t>y_test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y_predicted</a:t>
                      </a:r>
                      <a:r>
                        <a:rPr lang="en-US" sz="1100" dirty="0">
                          <a:effectLst/>
                          <a:latin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100" dirty="0">
                          <a:effectLst/>
                          <a:latin typeface="Times New Roman" panose="02020603050405020304" pitchFamily="18" charset="0"/>
                          <a:cs typeface="Times New Roman" panose="02020603050405020304" pitchFamily="18" charset="0"/>
                        </a:rPr>
                        <a:t> The score generated is </a:t>
                      </a:r>
                      <a:endParaRPr lang="en-US" sz="1100" dirty="0"/>
                    </a:p>
                    <a:p>
                      <a:r>
                        <a:rPr lang="en-US" sz="1100" dirty="0"/>
                        <a:t>0.914745600873005</a:t>
                      </a:r>
                    </a:p>
                    <a:p>
                      <a:pPr marL="0" marR="0">
                        <a:lnSpc>
                          <a:spcPct val="107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9173476"/>
                  </a:ext>
                </a:extLst>
              </a:tr>
              <a:tr h="0">
                <a:tc>
                  <a:txBody>
                    <a:bodyPr/>
                    <a:lstStyle/>
                    <a:p>
                      <a:pPr marL="0" marR="0">
                        <a:lnSpc>
                          <a:spcPct val="107000"/>
                        </a:lnSpc>
                        <a:spcBef>
                          <a:spcPts val="0"/>
                        </a:spcBef>
                        <a:spcAft>
                          <a:spcPts val="0"/>
                        </a:spcAft>
                      </a:pPr>
                      <a:r>
                        <a:rPr lang="en-US" sz="1100">
                          <a:effectLst/>
                          <a:latin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latin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1951068"/>
                  </a:ext>
                </a:extLst>
              </a:tr>
              <a:tr h="0">
                <a:tc>
                  <a:txBody>
                    <a:bodyPr/>
                    <a:lstStyle/>
                    <a:p>
                      <a:pPr marL="0" marR="0">
                        <a:lnSpc>
                          <a:spcPct val="107000"/>
                        </a:lnSpc>
                        <a:spcBef>
                          <a:spcPts val="0"/>
                        </a:spcBef>
                        <a:spcAft>
                          <a:spcPts val="0"/>
                        </a:spcAft>
                      </a:pPr>
                      <a:r>
                        <a:rPr lang="en-US" sz="1100">
                          <a:effectLst/>
                          <a:latin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0474139"/>
                  </a:ext>
                </a:extLst>
              </a:tr>
            </a:tbl>
          </a:graphicData>
        </a:graphic>
      </p:graphicFrame>
    </p:spTree>
    <p:extLst>
      <p:ext uri="{BB962C8B-B14F-4D97-AF65-F5344CB8AC3E}">
        <p14:creationId xmlns:p14="http://schemas.microsoft.com/office/powerpoint/2010/main" val="890356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6B06-B4FA-48B8-A15D-1A7DFB806796}"/>
              </a:ext>
            </a:extLst>
          </p:cNvPr>
          <p:cNvSpPr>
            <a:spLocks noGrp="1"/>
          </p:cNvSpPr>
          <p:nvPr>
            <p:ph type="ctrTitle"/>
          </p:nvPr>
        </p:nvSpPr>
        <p:spPr>
          <a:xfrm>
            <a:off x="2638350" y="376498"/>
            <a:ext cx="1933650" cy="940574"/>
          </a:xfrm>
        </p:spPr>
        <p:txBody>
          <a:bodyPr/>
          <a:lstStyle/>
          <a:p>
            <a:r>
              <a:rPr lang="en-US" dirty="0"/>
              <a:t>VADER</a:t>
            </a:r>
            <a:br>
              <a:rPr lang="en-US" dirty="0"/>
            </a:br>
            <a:endParaRPr lang="en-US" dirty="0"/>
          </a:p>
        </p:txBody>
      </p:sp>
      <p:sp>
        <p:nvSpPr>
          <p:cNvPr id="5" name="TextBox 4">
            <a:extLst>
              <a:ext uri="{FF2B5EF4-FFF2-40B4-BE49-F238E27FC236}">
                <a16:creationId xmlns:a16="http://schemas.microsoft.com/office/drawing/2014/main" id="{FA6B4DFD-3FA3-4FF3-8C6B-C18F89C3E8A6}"/>
              </a:ext>
            </a:extLst>
          </p:cNvPr>
          <p:cNvSpPr txBox="1"/>
          <p:nvPr/>
        </p:nvSpPr>
        <p:spPr>
          <a:xfrm>
            <a:off x="2114026" y="1241571"/>
            <a:ext cx="6593746" cy="1815882"/>
          </a:xfrm>
          <a:prstGeom prst="rect">
            <a:avLst/>
          </a:prstGeom>
          <a:noFill/>
        </p:spPr>
        <p:txBody>
          <a:bodyPr wrap="square" rtlCol="0">
            <a:spAutoFit/>
          </a:bodyPr>
          <a:lstStyle/>
          <a:p>
            <a:pPr marL="285750" indent="-285750">
              <a:buFont typeface="Arial" panose="020B0604020202020204" pitchFamily="34" charset="0"/>
              <a:buChar char="•"/>
            </a:pPr>
            <a:r>
              <a:rPr lang="en-US" dirty="0"/>
              <a:t>Import list of positive and negative words from external sources</a:t>
            </a:r>
          </a:p>
          <a:p>
            <a:pPr marL="285750" indent="-285750">
              <a:buFont typeface="Arial" panose="020B0604020202020204" pitchFamily="34" charset="0"/>
              <a:buChar char="•"/>
            </a:pPr>
            <a:r>
              <a:rPr lang="en-US" dirty="0"/>
              <a:t>Perform Tokenization, stemming and text cleaning</a:t>
            </a:r>
          </a:p>
          <a:p>
            <a:pPr marL="285750" indent="-285750">
              <a:buFont typeface="Arial" panose="020B0604020202020204" pitchFamily="34" charset="0"/>
              <a:buChar char="•"/>
            </a:pPr>
            <a:r>
              <a:rPr lang="en-US" dirty="0" err="1"/>
              <a:t>SentimentIntensityAnalyzer</a:t>
            </a:r>
            <a:r>
              <a:rPr lang="en-US" dirty="0"/>
              <a:t>() function.</a:t>
            </a:r>
          </a:p>
          <a:p>
            <a:pPr marL="285750" indent="-285750">
              <a:buFont typeface="Arial" panose="020B0604020202020204" pitchFamily="34" charset="0"/>
              <a:buChar char="•"/>
            </a:pPr>
            <a:r>
              <a:rPr lang="en-US" dirty="0"/>
              <a:t>‘Results’ – a variable used to store scores</a:t>
            </a:r>
          </a:p>
          <a:p>
            <a:pPr marL="285750" indent="-285750">
              <a:buFont typeface="Arial" panose="020B0604020202020204" pitchFamily="34" charset="0"/>
              <a:buChar char="•"/>
            </a:pPr>
            <a:r>
              <a:rPr lang="en-US" dirty="0"/>
              <a:t>results = </a:t>
            </a:r>
            <a:r>
              <a:rPr lang="en-US" dirty="0" err="1"/>
              <a:t>pd.DataFrame</a:t>
            </a:r>
            <a:r>
              <a:rPr lang="en-US" dirty="0"/>
              <a:t>(</a:t>
            </a:r>
            <a:r>
              <a:rPr lang="en-US" dirty="0" err="1"/>
              <a:t>results.tolist</a:t>
            </a:r>
            <a:r>
              <a:rPr lang="en-US" dirty="0"/>
              <a:t>())- to compound polarity</a:t>
            </a:r>
          </a:p>
          <a:p>
            <a:pPr marL="285750" indent="-285750">
              <a:buFont typeface="Arial" panose="020B0604020202020204" pitchFamily="34" charset="0"/>
              <a:buChar char="•"/>
            </a:pPr>
            <a:r>
              <a:rPr lang="en-US" dirty="0"/>
              <a:t>Introducing a </a:t>
            </a:r>
            <a:r>
              <a:rPr lang="en-US" dirty="0" err="1"/>
              <a:t>vader</a:t>
            </a:r>
            <a:r>
              <a:rPr lang="en-US" dirty="0"/>
              <a:t> sentiment column</a:t>
            </a:r>
          </a:p>
          <a:p>
            <a:pPr marL="285750" indent="-285750">
              <a:buFont typeface="Arial" panose="020B0604020202020204" pitchFamily="34" charset="0"/>
              <a:buChar char="•"/>
            </a:pPr>
            <a:r>
              <a:rPr lang="en-US" dirty="0"/>
              <a:t>Check accuracy. -  68 percent</a:t>
            </a:r>
          </a:p>
          <a:p>
            <a:pPr marL="285750" indent="-285750">
              <a:buFont typeface="Arial" panose="020B0604020202020204" pitchFamily="34" charset="0"/>
              <a:buChar char="•"/>
            </a:pPr>
            <a:endParaRPr lang="en-US" dirty="0"/>
          </a:p>
        </p:txBody>
      </p:sp>
      <p:sp>
        <p:nvSpPr>
          <p:cNvPr id="8" name="Rectangle 3">
            <a:extLst>
              <a:ext uri="{FF2B5EF4-FFF2-40B4-BE49-F238E27FC236}">
                <a16:creationId xmlns:a16="http://schemas.microsoft.com/office/drawing/2014/main" id="{4CB5F1F9-6841-463E-A42A-2A1BCA08A846}"/>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092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BC58-59BD-407C-AFD7-0979DA632A67}"/>
              </a:ext>
            </a:extLst>
          </p:cNvPr>
          <p:cNvSpPr>
            <a:spLocks noGrp="1"/>
          </p:cNvSpPr>
          <p:nvPr>
            <p:ph type="ctrTitle"/>
          </p:nvPr>
        </p:nvSpPr>
        <p:spPr>
          <a:xfrm>
            <a:off x="2638350" y="376498"/>
            <a:ext cx="3867300" cy="764405"/>
          </a:xfrm>
        </p:spPr>
        <p:txBody>
          <a:bodyPr/>
          <a:lstStyle/>
          <a:p>
            <a:r>
              <a:rPr lang="en-US" dirty="0"/>
              <a:t>OUTCOME</a:t>
            </a:r>
          </a:p>
        </p:txBody>
      </p:sp>
      <p:sp>
        <p:nvSpPr>
          <p:cNvPr id="4" name="TextBox 3">
            <a:extLst>
              <a:ext uri="{FF2B5EF4-FFF2-40B4-BE49-F238E27FC236}">
                <a16:creationId xmlns:a16="http://schemas.microsoft.com/office/drawing/2014/main" id="{E126131B-9D7C-4DDA-8B05-2DC93D433DE3}"/>
              </a:ext>
            </a:extLst>
          </p:cNvPr>
          <p:cNvSpPr txBox="1"/>
          <p:nvPr/>
        </p:nvSpPr>
        <p:spPr>
          <a:xfrm>
            <a:off x="1166070" y="1560352"/>
            <a:ext cx="7499758" cy="1384995"/>
          </a:xfrm>
          <a:prstGeom prst="rect">
            <a:avLst/>
          </a:prstGeom>
          <a:noFill/>
        </p:spPr>
        <p:txBody>
          <a:bodyPr wrap="square" rtlCol="0">
            <a:spAutoFit/>
          </a:bodyPr>
          <a:lstStyle/>
          <a:p>
            <a:pPr marL="285750" indent="-285750">
              <a:buFont typeface="Arial" panose="020B0604020202020204" pitchFamily="34" charset="0"/>
              <a:buChar char="•"/>
            </a:pPr>
            <a:r>
              <a:rPr lang="en-US" dirty="0"/>
              <a:t>Vader sentiment analyzer – 68% Accuracy </a:t>
            </a:r>
          </a:p>
          <a:p>
            <a:pPr marL="285750" indent="-285750">
              <a:buFont typeface="Arial" panose="020B0604020202020204" pitchFamily="34" charset="0"/>
              <a:buChar char="•"/>
            </a:pPr>
            <a:r>
              <a:rPr lang="en-US" dirty="0"/>
              <a:t>logistic regression model which was 91.47%.</a:t>
            </a:r>
          </a:p>
          <a:p>
            <a:pPr marL="285750" indent="-285750">
              <a:buFont typeface="Arial" panose="020B0604020202020204" pitchFamily="34" charset="0"/>
              <a:buChar char="•"/>
            </a:pPr>
            <a:r>
              <a:rPr lang="en-US" dirty="0"/>
              <a:t>The two rational – </a:t>
            </a:r>
          </a:p>
          <a:p>
            <a:pPr marL="342900" indent="-342900">
              <a:buAutoNum type="alphaLcPeriod"/>
            </a:pPr>
            <a:r>
              <a:rPr lang="en-US" dirty="0"/>
              <a:t>Ambiguity</a:t>
            </a:r>
          </a:p>
          <a:p>
            <a:pPr marL="342900" indent="-342900">
              <a:buAutoNum type="alphaLcPeriod"/>
            </a:pPr>
            <a:r>
              <a:rPr lang="en-US" dirty="0"/>
              <a:t>Noise in the dataset.</a:t>
            </a:r>
          </a:p>
          <a:p>
            <a:r>
              <a:rPr lang="en-US" dirty="0"/>
              <a:t>        </a:t>
            </a:r>
          </a:p>
        </p:txBody>
      </p:sp>
    </p:spTree>
    <p:extLst>
      <p:ext uri="{BB962C8B-B14F-4D97-AF65-F5344CB8AC3E}">
        <p14:creationId xmlns:p14="http://schemas.microsoft.com/office/powerpoint/2010/main" val="150185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221546" y="694791"/>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Group Project</a:t>
            </a:r>
            <a:endParaRPr dirty="0"/>
          </a:p>
        </p:txBody>
      </p:sp>
      <p:sp>
        <p:nvSpPr>
          <p:cNvPr id="193" name="Google Shape;193;p36"/>
          <p:cNvSpPr txBox="1">
            <a:spLocks noGrp="1"/>
          </p:cNvSpPr>
          <p:nvPr>
            <p:ph type="subTitle" idx="1"/>
          </p:nvPr>
        </p:nvSpPr>
        <p:spPr>
          <a:xfrm>
            <a:off x="221546" y="2056569"/>
            <a:ext cx="6112346" cy="2561408"/>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CA" sz="1600" dirty="0"/>
              <a:t>Dataset used – </a:t>
            </a:r>
            <a:r>
              <a:rPr lang="en-CA" sz="1600" dirty="0">
                <a:solidFill>
                  <a:srgbClr val="0070C0"/>
                </a:solidFill>
                <a:hlinkClick r:id="rId4">
                  <a:extLst>
                    <a:ext uri="{A12FA001-AC4F-418D-AE19-62706E023703}">
                      <ahyp:hlinkClr xmlns:ahyp="http://schemas.microsoft.com/office/drawing/2018/hyperlinkcolor" val="tx"/>
                    </a:ext>
                  </a:extLst>
                </a:hlinkClick>
              </a:rPr>
              <a:t>Hotel reviews </a:t>
            </a:r>
            <a:r>
              <a:rPr lang="en-CA" sz="1600" dirty="0"/>
              <a:t>from Kaggle.</a:t>
            </a:r>
          </a:p>
          <a:p>
            <a:pPr marL="285750" lvl="0" indent="-285750">
              <a:lnSpc>
                <a:spcPct val="150000"/>
              </a:lnSpc>
              <a:buFont typeface="Arial" panose="020B0604020202020204" pitchFamily="34" charset="0"/>
              <a:buChar char="•"/>
            </a:pPr>
            <a:r>
              <a:rPr lang="en-CA" sz="1600" dirty="0"/>
              <a:t>Performing Sentiment analysis on hotel reviews, to find if it’s a positive or a negative review, using two machine learning techniques - </a:t>
            </a:r>
            <a:r>
              <a:rPr lang="en-CA" sz="1600" b="1" dirty="0"/>
              <a:t>logistic regression model</a:t>
            </a:r>
            <a:r>
              <a:rPr lang="en-CA" sz="1600" dirty="0"/>
              <a:t> and </a:t>
            </a:r>
            <a:r>
              <a:rPr lang="en-CA" sz="1600" b="1" dirty="0"/>
              <a:t>Vader sentiment analyzer</a:t>
            </a:r>
            <a:r>
              <a:rPr lang="en-CA" sz="1600" dirty="0"/>
              <a:t>. </a:t>
            </a:r>
          </a:p>
          <a:p>
            <a:pPr marL="285750" lvl="0" indent="-285750">
              <a:lnSpc>
                <a:spcPct val="150000"/>
              </a:lnSpc>
              <a:buFont typeface="Arial" panose="020B0604020202020204" pitchFamily="34" charset="0"/>
              <a:buChar char="•"/>
            </a:pPr>
            <a:r>
              <a:rPr lang="en-CA" sz="1600" dirty="0"/>
              <a:t>Then comparing accuracy of both results to find which model did a better job.</a:t>
            </a:r>
            <a:endParaRPr sz="1600"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5E5E-70AA-49D7-A139-CFBFE4E2270D}"/>
              </a:ext>
            </a:extLst>
          </p:cNvPr>
          <p:cNvSpPr>
            <a:spLocks noGrp="1"/>
          </p:cNvSpPr>
          <p:nvPr>
            <p:ph type="ctrTitle"/>
          </p:nvPr>
        </p:nvSpPr>
        <p:spPr>
          <a:xfrm flipH="1">
            <a:off x="4534963" y="2801307"/>
            <a:ext cx="5005500" cy="1022100"/>
          </a:xfrm>
        </p:spPr>
        <p:txBody>
          <a:bodyPr/>
          <a:lstStyle/>
          <a:p>
            <a:r>
              <a:rPr lang="en-US" dirty="0"/>
              <a:t>Analytical process</a:t>
            </a:r>
            <a:endParaRPr lang="en-US" dirty="0">
              <a:solidFill>
                <a:schemeClr val="accent4">
                  <a:lumMod val="75000"/>
                </a:schemeClr>
              </a:solidFill>
            </a:endParaRPr>
          </a:p>
        </p:txBody>
      </p:sp>
      <p:pic>
        <p:nvPicPr>
          <p:cNvPr id="8" name="Picture 7" descr="Diagram, text&#10;&#10;Description automatically generated">
            <a:extLst>
              <a:ext uri="{FF2B5EF4-FFF2-40B4-BE49-F238E27FC236}">
                <a16:creationId xmlns:a16="http://schemas.microsoft.com/office/drawing/2014/main" id="{7D4A574E-E3BB-439A-8FD8-9026A3CB1314}"/>
              </a:ext>
            </a:extLst>
          </p:cNvPr>
          <p:cNvPicPr>
            <a:picLocks noChangeAspect="1"/>
          </p:cNvPicPr>
          <p:nvPr/>
        </p:nvPicPr>
        <p:blipFill>
          <a:blip r:embed="rId2"/>
          <a:stretch>
            <a:fillRect/>
          </a:stretch>
        </p:blipFill>
        <p:spPr>
          <a:xfrm>
            <a:off x="441765" y="0"/>
            <a:ext cx="3390034" cy="5143500"/>
          </a:xfrm>
          <a:prstGeom prst="rect">
            <a:avLst/>
          </a:prstGeom>
        </p:spPr>
      </p:pic>
      <p:sp>
        <p:nvSpPr>
          <p:cNvPr id="10" name="Subtitle 9">
            <a:extLst>
              <a:ext uri="{FF2B5EF4-FFF2-40B4-BE49-F238E27FC236}">
                <a16:creationId xmlns:a16="http://schemas.microsoft.com/office/drawing/2014/main" id="{3292EFED-01BA-4270-B915-0661D1DDBEDB}"/>
              </a:ext>
            </a:extLst>
          </p:cNvPr>
          <p:cNvSpPr>
            <a:spLocks noGrp="1"/>
          </p:cNvSpPr>
          <p:nvPr>
            <p:ph type="subTitle" idx="1"/>
          </p:nvPr>
        </p:nvSpPr>
        <p:spPr>
          <a:xfrm>
            <a:off x="4572000" y="4091757"/>
            <a:ext cx="4224900" cy="536700"/>
          </a:xfrm>
        </p:spPr>
        <p:txBody>
          <a:bodyPr/>
          <a:lstStyle/>
          <a:p>
            <a:r>
              <a:rPr lang="en-US" dirty="0"/>
              <a:t>Steps followed for analysis:</a:t>
            </a:r>
          </a:p>
        </p:txBody>
      </p:sp>
    </p:spTree>
    <p:extLst>
      <p:ext uri="{BB962C8B-B14F-4D97-AF65-F5344CB8AC3E}">
        <p14:creationId xmlns:p14="http://schemas.microsoft.com/office/powerpoint/2010/main" val="362905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870442" y="2379197"/>
            <a:ext cx="6273558" cy="1921200"/>
          </a:xfrm>
          <a:prstGeom prst="rect">
            <a:avLst/>
          </a:prstGeom>
        </p:spPr>
        <p:txBody>
          <a:bodyPr spcFirstLastPara="1" wrap="square" lIns="91425" tIns="91425" rIns="91425" bIns="91425" anchor="ctr" anchorCtr="0">
            <a:noAutofit/>
          </a:bodyPr>
          <a:lstStyle/>
          <a:p>
            <a:r>
              <a:rPr lang="en-CA" dirty="0"/>
              <a:t>Data Analysis of Text Data including Visualization</a:t>
            </a:r>
          </a:p>
        </p:txBody>
      </p: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33;p39">
            <a:extLst>
              <a:ext uri="{FF2B5EF4-FFF2-40B4-BE49-F238E27FC236}">
                <a16:creationId xmlns:a16="http://schemas.microsoft.com/office/drawing/2014/main" id="{80741E73-92FB-4EE4-B1AE-28682EFD79AB}"/>
              </a:ext>
            </a:extLst>
          </p:cNvPr>
          <p:cNvSpPr txBox="1">
            <a:spLocks/>
          </p:cNvSpPr>
          <p:nvPr/>
        </p:nvSpPr>
        <p:spPr>
          <a:xfrm flipH="1">
            <a:off x="6238352" y="3658824"/>
            <a:ext cx="2905648" cy="1060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r>
              <a:rPr lang="en-CA" sz="2800" dirty="0">
                <a:solidFill>
                  <a:schemeClr val="bg1">
                    <a:lumMod val="65000"/>
                  </a:schemeClr>
                </a:solidFill>
              </a:rPr>
              <a:t>Our Approach</a:t>
            </a:r>
          </a:p>
        </p:txBody>
      </p:sp>
    </p:spTree>
    <p:extLst>
      <p:ext uri="{BB962C8B-B14F-4D97-AF65-F5344CB8AC3E}">
        <p14:creationId xmlns:p14="http://schemas.microsoft.com/office/powerpoint/2010/main" val="247060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400" y="2042395"/>
            <a:ext cx="2939982" cy="1525780"/>
          </a:xfrm>
          <a:prstGeom prst="rect">
            <a:avLst/>
          </a:prstGeom>
        </p:spPr>
        <p:txBody>
          <a:bodyPr spcFirstLastPara="1" wrap="square" lIns="91425" tIns="91425" rIns="91425" bIns="91425" anchor="t" anchorCtr="0">
            <a:noAutofit/>
          </a:bodyPr>
          <a:lstStyle/>
          <a:p>
            <a:pPr marL="0" lvl="0" indent="0" algn="l"/>
            <a:r>
              <a:rPr lang="en-CA" sz="2000" dirty="0"/>
              <a:t>Importing the Pandas library for data frame use and reading the hotel reviews file.</a:t>
            </a:r>
            <a:endParaRPr sz="2000" dirty="0"/>
          </a:p>
        </p:txBody>
      </p:sp>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Loading &amp; Cleaning</a:t>
            </a:r>
          </a:p>
        </p:txBody>
      </p:sp>
      <p:pic>
        <p:nvPicPr>
          <p:cNvPr id="3" name="Picture 2" descr="Table&#10;&#10;Description automatically generated">
            <a:extLst>
              <a:ext uri="{FF2B5EF4-FFF2-40B4-BE49-F238E27FC236}">
                <a16:creationId xmlns:a16="http://schemas.microsoft.com/office/drawing/2014/main" id="{97AD3AF8-B736-F949-BE08-96689074F29D}"/>
              </a:ext>
            </a:extLst>
          </p:cNvPr>
          <p:cNvPicPr>
            <a:picLocks noChangeAspect="1"/>
          </p:cNvPicPr>
          <p:nvPr/>
        </p:nvPicPr>
        <p:blipFill>
          <a:blip r:embed="rId3"/>
          <a:stretch>
            <a:fillRect/>
          </a:stretch>
        </p:blipFill>
        <p:spPr>
          <a:xfrm>
            <a:off x="2937582" y="1274741"/>
            <a:ext cx="6039150" cy="33879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Loading &amp; Cleaning</a:t>
            </a:r>
          </a:p>
        </p:txBody>
      </p:sp>
      <p:pic>
        <p:nvPicPr>
          <p:cNvPr id="4" name="Picture 3" descr="Graphical user interface, text&#10;&#10;Description automatically generated">
            <a:extLst>
              <a:ext uri="{FF2B5EF4-FFF2-40B4-BE49-F238E27FC236}">
                <a16:creationId xmlns:a16="http://schemas.microsoft.com/office/drawing/2014/main" id="{F9E985F2-5F9F-9F4E-B521-DAEEEC8CF15C}"/>
              </a:ext>
            </a:extLst>
          </p:cNvPr>
          <p:cNvPicPr>
            <a:picLocks noChangeAspect="1"/>
          </p:cNvPicPr>
          <p:nvPr/>
        </p:nvPicPr>
        <p:blipFill>
          <a:blip r:embed="rId3"/>
          <a:stretch>
            <a:fillRect/>
          </a:stretch>
        </p:blipFill>
        <p:spPr>
          <a:xfrm>
            <a:off x="3149455" y="1155821"/>
            <a:ext cx="5816125" cy="4002400"/>
          </a:xfrm>
          <a:prstGeom prst="rect">
            <a:avLst/>
          </a:prstGeom>
        </p:spPr>
      </p:pic>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1" y="2571749"/>
            <a:ext cx="3151855"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Checking for null values</a:t>
            </a:r>
          </a:p>
          <a:p>
            <a:pPr marL="342900" lvl="0" indent="-342900" algn="l">
              <a:buFont typeface="Wingdings" pitchFamily="2" charset="2"/>
              <a:buChar char="Ø"/>
            </a:pPr>
            <a:r>
              <a:rPr lang="en-CA" sz="2000" dirty="0"/>
              <a:t>Removing the null values</a:t>
            </a:r>
            <a:endParaRPr sz="2000" dirty="0"/>
          </a:p>
        </p:txBody>
      </p:sp>
    </p:spTree>
    <p:extLst>
      <p:ext uri="{BB962C8B-B14F-4D97-AF65-F5344CB8AC3E}">
        <p14:creationId xmlns:p14="http://schemas.microsoft.com/office/powerpoint/2010/main" val="420233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Loading &amp; Cleaning</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1" y="2571749"/>
            <a:ext cx="3151855"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Checking the count of hotel reviews.</a:t>
            </a:r>
          </a:p>
        </p:txBody>
      </p:sp>
      <p:pic>
        <p:nvPicPr>
          <p:cNvPr id="3" name="Picture 2" descr="Graphical user interface, text, email&#10;&#10;Description automatically generated">
            <a:extLst>
              <a:ext uri="{FF2B5EF4-FFF2-40B4-BE49-F238E27FC236}">
                <a16:creationId xmlns:a16="http://schemas.microsoft.com/office/drawing/2014/main" id="{C797DB85-F7EF-479A-8AE0-F5F21111AF78}"/>
              </a:ext>
            </a:extLst>
          </p:cNvPr>
          <p:cNvPicPr>
            <a:picLocks noChangeAspect="1"/>
          </p:cNvPicPr>
          <p:nvPr/>
        </p:nvPicPr>
        <p:blipFill>
          <a:blip r:embed="rId3"/>
          <a:stretch>
            <a:fillRect/>
          </a:stretch>
        </p:blipFill>
        <p:spPr>
          <a:xfrm>
            <a:off x="2762448" y="1389560"/>
            <a:ext cx="6263988" cy="2629446"/>
          </a:xfrm>
          <a:prstGeom prst="rect">
            <a:avLst/>
          </a:prstGeom>
        </p:spPr>
      </p:pic>
    </p:spTree>
    <p:extLst>
      <p:ext uri="{BB962C8B-B14F-4D97-AF65-F5344CB8AC3E}">
        <p14:creationId xmlns:p14="http://schemas.microsoft.com/office/powerpoint/2010/main" val="99678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400" y="303849"/>
            <a:ext cx="9144000" cy="710675"/>
          </a:xfrm>
          <a:prstGeom prst="rect">
            <a:avLst/>
          </a:prstGeom>
        </p:spPr>
        <p:txBody>
          <a:bodyPr spcFirstLastPara="1" wrap="square" lIns="91425" tIns="91425" rIns="91425" bIns="91425" anchor="b" anchorCtr="0">
            <a:noAutofit/>
          </a:bodyPr>
          <a:lstStyle/>
          <a:p>
            <a:pPr algn="r"/>
            <a:br>
              <a:rPr lang="en-CA" sz="3600" dirty="0"/>
            </a:br>
            <a:br>
              <a:rPr lang="en-CA" sz="3600" dirty="0"/>
            </a:br>
            <a:r>
              <a:rPr lang="en-CA" sz="3600" dirty="0"/>
              <a:t>Data Loading &amp; Cleaning</a:t>
            </a:r>
          </a:p>
        </p:txBody>
      </p:sp>
      <p:sp>
        <p:nvSpPr>
          <p:cNvPr id="11" name="Google Shape;205;p37">
            <a:extLst>
              <a:ext uri="{FF2B5EF4-FFF2-40B4-BE49-F238E27FC236}">
                <a16:creationId xmlns:a16="http://schemas.microsoft.com/office/drawing/2014/main" id="{A4AF6BD7-3E29-FD4B-8E9B-9E46E16D3FDD}"/>
              </a:ext>
            </a:extLst>
          </p:cNvPr>
          <p:cNvSpPr txBox="1">
            <a:spLocks noGrp="1"/>
          </p:cNvSpPr>
          <p:nvPr>
            <p:ph type="subTitle" idx="1"/>
          </p:nvPr>
        </p:nvSpPr>
        <p:spPr>
          <a:xfrm>
            <a:off x="-2401" y="2571749"/>
            <a:ext cx="3151855" cy="996425"/>
          </a:xfrm>
          <a:prstGeom prst="rect">
            <a:avLst/>
          </a:prstGeom>
        </p:spPr>
        <p:txBody>
          <a:bodyPr spcFirstLastPara="1" wrap="square" lIns="91425" tIns="91425" rIns="91425" bIns="91425" anchor="t" anchorCtr="0">
            <a:noAutofit/>
          </a:bodyPr>
          <a:lstStyle/>
          <a:p>
            <a:pPr marL="342900" lvl="0" indent="-342900" algn="l">
              <a:buFont typeface="Wingdings" pitchFamily="2" charset="2"/>
              <a:buChar char="Ø"/>
            </a:pPr>
            <a:r>
              <a:rPr lang="en-CA" sz="2000" dirty="0"/>
              <a:t>Checking the count of hotel reviews.</a:t>
            </a:r>
          </a:p>
        </p:txBody>
      </p:sp>
      <p:pic>
        <p:nvPicPr>
          <p:cNvPr id="3" name="Picture 2" descr="Graphical user interface, text, email&#10;&#10;Description automatically generated">
            <a:extLst>
              <a:ext uri="{FF2B5EF4-FFF2-40B4-BE49-F238E27FC236}">
                <a16:creationId xmlns:a16="http://schemas.microsoft.com/office/drawing/2014/main" id="{C797DB85-F7EF-479A-8AE0-F5F21111AF78}"/>
              </a:ext>
            </a:extLst>
          </p:cNvPr>
          <p:cNvPicPr>
            <a:picLocks noChangeAspect="1"/>
          </p:cNvPicPr>
          <p:nvPr/>
        </p:nvPicPr>
        <p:blipFill>
          <a:blip r:embed="rId3"/>
          <a:stretch>
            <a:fillRect/>
          </a:stretch>
        </p:blipFill>
        <p:spPr>
          <a:xfrm>
            <a:off x="2762448" y="1389560"/>
            <a:ext cx="6263988" cy="2629446"/>
          </a:xfrm>
          <a:prstGeom prst="rect">
            <a:avLst/>
          </a:prstGeom>
        </p:spPr>
      </p:pic>
    </p:spTree>
    <p:extLst>
      <p:ext uri="{BB962C8B-B14F-4D97-AF65-F5344CB8AC3E}">
        <p14:creationId xmlns:p14="http://schemas.microsoft.com/office/powerpoint/2010/main" val="1733545402"/>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1093</Words>
  <Application>Microsoft Office PowerPoint</Application>
  <PresentationFormat>On-screen Show (16:9)</PresentationFormat>
  <Paragraphs>94</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Exo 2</vt:lpstr>
      <vt:lpstr>Times New Roman</vt:lpstr>
      <vt:lpstr>Roboto Condensed</vt:lpstr>
      <vt:lpstr>Fira Sans Extra Condensed</vt:lpstr>
      <vt:lpstr>Arial</vt:lpstr>
      <vt:lpstr>Tech Newsletter XL by Slidesgo</vt:lpstr>
      <vt:lpstr>BAN 200- ZAA Sentiment Analysis and Text Mining</vt:lpstr>
      <vt:lpstr>GOAL</vt:lpstr>
      <vt:lpstr>Final Group Project</vt:lpstr>
      <vt:lpstr>Analytical process</vt:lpstr>
      <vt:lpstr>Data Analysis of Text Data including Visualization</vt:lpstr>
      <vt:lpstr>  Data Loading &amp; Cleaning</vt:lpstr>
      <vt:lpstr>  Data Loading &amp; Cleaning</vt:lpstr>
      <vt:lpstr>  Data Loading &amp; Cleaning</vt:lpstr>
      <vt:lpstr>  Data Loading &amp; Cleaning</vt:lpstr>
      <vt:lpstr>  Data Preprocessing</vt:lpstr>
      <vt:lpstr>  Data Preprocessing</vt:lpstr>
      <vt:lpstr>  Data Preprocessing</vt:lpstr>
      <vt:lpstr>  Data Analysis</vt:lpstr>
      <vt:lpstr>  Data Analysis</vt:lpstr>
      <vt:lpstr>  Data Analysis</vt:lpstr>
      <vt:lpstr>  Data Analysis</vt:lpstr>
      <vt:lpstr>  Data Analysis</vt:lpstr>
      <vt:lpstr>  Data Analysis</vt:lpstr>
      <vt:lpstr>  Data Analysis</vt:lpstr>
      <vt:lpstr>  Data Analysis</vt:lpstr>
      <vt:lpstr>  Data Analysis</vt:lpstr>
      <vt:lpstr>  Data Analysis</vt:lpstr>
      <vt:lpstr>  Data Analysis</vt:lpstr>
      <vt:lpstr> Building the sentiment classifier- Logistic regression</vt:lpstr>
      <vt:lpstr>VADER </vt:lpstr>
      <vt:lpstr>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200- ZAA Assignment 2</dc:title>
  <cp:lastModifiedBy>Rahil Wajidali Ansari</cp:lastModifiedBy>
  <cp:revision>29</cp:revision>
  <dcterms:modified xsi:type="dcterms:W3CDTF">2021-08-01T18:29:16Z</dcterms:modified>
</cp:coreProperties>
</file>